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0"/>
  </p:notesMasterIdLst>
  <p:sldIdLst>
    <p:sldId id="271" r:id="rId2"/>
    <p:sldId id="289" r:id="rId3"/>
    <p:sldId id="273" r:id="rId4"/>
    <p:sldId id="274" r:id="rId5"/>
    <p:sldId id="275" r:id="rId6"/>
    <p:sldId id="276" r:id="rId7"/>
    <p:sldId id="277" r:id="rId8"/>
    <p:sldId id="278" r:id="rId9"/>
    <p:sldId id="279" r:id="rId10"/>
    <p:sldId id="281" r:id="rId11"/>
    <p:sldId id="282" r:id="rId12"/>
    <p:sldId id="290" r:id="rId13"/>
    <p:sldId id="283" r:id="rId14"/>
    <p:sldId id="292" r:id="rId15"/>
    <p:sldId id="285" r:id="rId16"/>
    <p:sldId id="287" r:id="rId17"/>
    <p:sldId id="288" r:id="rId18"/>
    <p:sldId id="293" r:id="rId19"/>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063"/>
    <a:srgbClr val="D20000"/>
    <a:srgbClr val="156082"/>
    <a:srgbClr val="4747CB"/>
    <a:srgbClr val="00123D"/>
    <a:srgbClr val="05518F"/>
    <a:srgbClr val="D54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32"/>
    <p:restoredTop sz="67090"/>
  </p:normalViewPr>
  <p:slideViewPr>
    <p:cSldViewPr snapToGrid="0" snapToObjects="1">
      <p:cViewPr>
        <p:scale>
          <a:sx n="50" d="100"/>
          <a:sy n="50" d="100"/>
        </p:scale>
        <p:origin x="584" y="280"/>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4576-588D-6F4A-845C-94EEB260D18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E5C039-7582-AD40-B66E-3B2587FC127A}">
      <dgm:prSet/>
      <dgm:spPr/>
      <dgm:t>
        <a:bodyPr/>
        <a:lstStyle/>
        <a:p>
          <a:pPr>
            <a:lnSpc>
              <a:spcPct val="100000"/>
            </a:lnSpc>
          </a:pPr>
          <a:r>
            <a:rPr lang="en-US" dirty="0">
              <a:solidFill>
                <a:schemeClr val="tx2"/>
              </a:solidFill>
            </a:rPr>
            <a:t>Introduction: Background, Objective, and Key Questions</a:t>
          </a:r>
        </a:p>
      </dgm:t>
    </dgm:pt>
    <dgm:pt modelId="{4DFA6B39-10E6-8347-880C-5EDDF7331E96}" type="parTrans" cxnId="{BAAE89BA-79C7-D14B-B175-C3971658EC42}">
      <dgm:prSet/>
      <dgm:spPr/>
      <dgm:t>
        <a:bodyPr/>
        <a:lstStyle/>
        <a:p>
          <a:endParaRPr lang="en-US"/>
        </a:p>
      </dgm:t>
    </dgm:pt>
    <dgm:pt modelId="{81F28EAF-8DCC-E54B-9080-7CECAD8B3181}" type="sibTrans" cxnId="{BAAE89BA-79C7-D14B-B175-C3971658EC42}">
      <dgm:prSet/>
      <dgm:spPr/>
      <dgm:t>
        <a:bodyPr/>
        <a:lstStyle/>
        <a:p>
          <a:endParaRPr lang="en-US"/>
        </a:p>
      </dgm:t>
    </dgm:pt>
    <dgm:pt modelId="{39453FA6-2BEB-D34D-89FB-EF4100A9EF5E}">
      <dgm:prSet/>
      <dgm:spPr/>
      <dgm:t>
        <a:bodyPr/>
        <a:lstStyle/>
        <a:p>
          <a:pPr>
            <a:lnSpc>
              <a:spcPct val="100000"/>
            </a:lnSpc>
          </a:pPr>
          <a:r>
            <a:rPr lang="en-US" dirty="0">
              <a:solidFill>
                <a:schemeClr val="tx2"/>
              </a:solidFill>
            </a:rPr>
            <a:t>Framework overview: Data Retrieval, Data Processing, and Data Analysis</a:t>
          </a:r>
        </a:p>
      </dgm:t>
    </dgm:pt>
    <dgm:pt modelId="{FD5D4D5D-16D2-664C-81B4-3B2A139DC27B}" type="parTrans" cxnId="{B365D5F8-57B4-4949-A277-B2499B23BA4F}">
      <dgm:prSet/>
      <dgm:spPr/>
      <dgm:t>
        <a:bodyPr/>
        <a:lstStyle/>
        <a:p>
          <a:endParaRPr lang="en-US"/>
        </a:p>
      </dgm:t>
    </dgm:pt>
    <dgm:pt modelId="{EBC61159-2F4E-7249-8B48-27349147F4B9}" type="sibTrans" cxnId="{B365D5F8-57B4-4949-A277-B2499B23BA4F}">
      <dgm:prSet/>
      <dgm:spPr/>
      <dgm:t>
        <a:bodyPr/>
        <a:lstStyle/>
        <a:p>
          <a:endParaRPr lang="en-US"/>
        </a:p>
      </dgm:t>
    </dgm:pt>
    <dgm:pt modelId="{296A641C-038A-3D43-82FC-97F50AEAC084}">
      <dgm:prSet/>
      <dgm:spPr/>
      <dgm:t>
        <a:bodyPr/>
        <a:lstStyle/>
        <a:p>
          <a:pPr>
            <a:lnSpc>
              <a:spcPct val="100000"/>
            </a:lnSpc>
          </a:pPr>
          <a:r>
            <a:rPr lang="en-US" dirty="0">
              <a:solidFill>
                <a:schemeClr val="tx2"/>
              </a:solidFill>
            </a:rPr>
            <a:t>Conclusion: Insights, Future Improvements</a:t>
          </a:r>
        </a:p>
      </dgm:t>
    </dgm:pt>
    <dgm:pt modelId="{7776314B-CDA7-3D43-B933-F52C991D3000}" type="parTrans" cxnId="{1AF3D267-9ADD-084B-AFF4-1EE5EAACDB88}">
      <dgm:prSet/>
      <dgm:spPr/>
      <dgm:t>
        <a:bodyPr/>
        <a:lstStyle/>
        <a:p>
          <a:endParaRPr lang="en-US"/>
        </a:p>
      </dgm:t>
    </dgm:pt>
    <dgm:pt modelId="{0C07AFEE-DEF5-FE49-B104-4F29B1680822}" type="sibTrans" cxnId="{1AF3D267-9ADD-084B-AFF4-1EE5EAACDB88}">
      <dgm:prSet/>
      <dgm:spPr/>
      <dgm:t>
        <a:bodyPr/>
        <a:lstStyle/>
        <a:p>
          <a:endParaRPr lang="en-US"/>
        </a:p>
      </dgm:t>
    </dgm:pt>
    <dgm:pt modelId="{2D3AE571-9F92-4B2B-BAB8-99B533049BC4}" type="pres">
      <dgm:prSet presAssocID="{A0F34576-588D-6F4A-845C-94EEB260D18C}" presName="root" presStyleCnt="0">
        <dgm:presLayoutVars>
          <dgm:dir/>
          <dgm:resizeHandles val="exact"/>
        </dgm:presLayoutVars>
      </dgm:prSet>
      <dgm:spPr/>
    </dgm:pt>
    <dgm:pt modelId="{7345DE9B-674A-47F1-AAE7-C2B62810D7BF}" type="pres">
      <dgm:prSet presAssocID="{B2E5C039-7582-AD40-B66E-3B2587FC127A}" presName="compNode" presStyleCnt="0"/>
      <dgm:spPr/>
    </dgm:pt>
    <dgm:pt modelId="{75E4C263-C9A6-45D7-936B-22C4EEC8F8EA}" type="pres">
      <dgm:prSet presAssocID="{B2E5C039-7582-AD40-B66E-3B2587FC127A}" presName="bgRect" presStyleLbl="bgShp" presStyleIdx="0" presStyleCnt="3"/>
      <dgm:spPr/>
    </dgm:pt>
    <dgm:pt modelId="{23728DB9-D0FB-4EA2-B710-62972B2CE069}" type="pres">
      <dgm:prSet presAssocID="{B2E5C039-7582-AD40-B66E-3B2587FC12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9AF753D4-A35E-4FDD-AD18-06DEF37E3EA7}" type="pres">
      <dgm:prSet presAssocID="{B2E5C039-7582-AD40-B66E-3B2587FC127A}" presName="spaceRect" presStyleCnt="0"/>
      <dgm:spPr/>
    </dgm:pt>
    <dgm:pt modelId="{8C0E40EA-C245-40B4-A247-91A70D01438B}" type="pres">
      <dgm:prSet presAssocID="{B2E5C039-7582-AD40-B66E-3B2587FC127A}" presName="parTx" presStyleLbl="revTx" presStyleIdx="0" presStyleCnt="3">
        <dgm:presLayoutVars>
          <dgm:chMax val="0"/>
          <dgm:chPref val="0"/>
        </dgm:presLayoutVars>
      </dgm:prSet>
      <dgm:spPr/>
    </dgm:pt>
    <dgm:pt modelId="{9F09D9A7-4E4E-4665-A2ED-CC2B6B7E8F68}" type="pres">
      <dgm:prSet presAssocID="{81F28EAF-8DCC-E54B-9080-7CECAD8B3181}" presName="sibTrans" presStyleCnt="0"/>
      <dgm:spPr/>
    </dgm:pt>
    <dgm:pt modelId="{6D7A78EF-86ED-41CB-953D-74F82AEBD069}" type="pres">
      <dgm:prSet presAssocID="{39453FA6-2BEB-D34D-89FB-EF4100A9EF5E}" presName="compNode" presStyleCnt="0"/>
      <dgm:spPr/>
    </dgm:pt>
    <dgm:pt modelId="{42E21B6B-4952-408D-9BBB-1A7AEB9A403F}" type="pres">
      <dgm:prSet presAssocID="{39453FA6-2BEB-D34D-89FB-EF4100A9EF5E}" presName="bgRect" presStyleLbl="bgShp" presStyleIdx="1" presStyleCnt="3"/>
      <dgm:spPr/>
    </dgm:pt>
    <dgm:pt modelId="{A8C74466-D4CA-49F1-B545-1296DA19F292}" type="pres">
      <dgm:prSet presAssocID="{39453FA6-2BEB-D34D-89FB-EF4100A9EF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788E152-7E12-445C-B92E-F3D58246DC7D}" type="pres">
      <dgm:prSet presAssocID="{39453FA6-2BEB-D34D-89FB-EF4100A9EF5E}" presName="spaceRect" presStyleCnt="0"/>
      <dgm:spPr/>
    </dgm:pt>
    <dgm:pt modelId="{E5F87174-AD4C-465D-BACB-A83A5D80C58E}" type="pres">
      <dgm:prSet presAssocID="{39453FA6-2BEB-D34D-89FB-EF4100A9EF5E}" presName="parTx" presStyleLbl="revTx" presStyleIdx="1" presStyleCnt="3">
        <dgm:presLayoutVars>
          <dgm:chMax val="0"/>
          <dgm:chPref val="0"/>
        </dgm:presLayoutVars>
      </dgm:prSet>
      <dgm:spPr/>
    </dgm:pt>
    <dgm:pt modelId="{2B693C3A-A202-4CCC-A402-996464D7E2FD}" type="pres">
      <dgm:prSet presAssocID="{EBC61159-2F4E-7249-8B48-27349147F4B9}" presName="sibTrans" presStyleCnt="0"/>
      <dgm:spPr/>
    </dgm:pt>
    <dgm:pt modelId="{A6D7B441-54F1-4F22-BE9F-9FF9CADB2EF9}" type="pres">
      <dgm:prSet presAssocID="{296A641C-038A-3D43-82FC-97F50AEAC084}" presName="compNode" presStyleCnt="0"/>
      <dgm:spPr/>
    </dgm:pt>
    <dgm:pt modelId="{4951CEA7-F211-422B-9C43-E04D30B3E7B3}" type="pres">
      <dgm:prSet presAssocID="{296A641C-038A-3D43-82FC-97F50AEAC084}" presName="bgRect" presStyleLbl="bgShp" presStyleIdx="2" presStyleCnt="3"/>
      <dgm:spPr/>
    </dgm:pt>
    <dgm:pt modelId="{7D31F5C2-ABCE-4AF9-89B2-E04C21061F5D}" type="pres">
      <dgm:prSet presAssocID="{296A641C-038A-3D43-82FC-97F50AEAC0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BA39F2A6-14FC-428A-B337-1F05B272BB25}" type="pres">
      <dgm:prSet presAssocID="{296A641C-038A-3D43-82FC-97F50AEAC084}" presName="spaceRect" presStyleCnt="0"/>
      <dgm:spPr/>
    </dgm:pt>
    <dgm:pt modelId="{2225834D-C382-4654-9D02-03772EB77E28}" type="pres">
      <dgm:prSet presAssocID="{296A641C-038A-3D43-82FC-97F50AEAC084}" presName="parTx" presStyleLbl="revTx" presStyleIdx="2" presStyleCnt="3">
        <dgm:presLayoutVars>
          <dgm:chMax val="0"/>
          <dgm:chPref val="0"/>
        </dgm:presLayoutVars>
      </dgm:prSet>
      <dgm:spPr/>
    </dgm:pt>
  </dgm:ptLst>
  <dgm:cxnLst>
    <dgm:cxn modelId="{81288865-9BB6-B046-9EF1-0A53CCC61C3C}" type="presOf" srcId="{39453FA6-2BEB-D34D-89FB-EF4100A9EF5E}" destId="{E5F87174-AD4C-465D-BACB-A83A5D80C58E}" srcOrd="0" destOrd="0" presId="urn:microsoft.com/office/officeart/2018/2/layout/IconVerticalSolidList"/>
    <dgm:cxn modelId="{1AF3D267-9ADD-084B-AFF4-1EE5EAACDB88}" srcId="{A0F34576-588D-6F4A-845C-94EEB260D18C}" destId="{296A641C-038A-3D43-82FC-97F50AEAC084}" srcOrd="2" destOrd="0" parTransId="{7776314B-CDA7-3D43-B933-F52C991D3000}" sibTransId="{0C07AFEE-DEF5-FE49-B104-4F29B1680822}"/>
    <dgm:cxn modelId="{A20DB28D-1F94-3047-8D10-1595C418C794}" type="presOf" srcId="{296A641C-038A-3D43-82FC-97F50AEAC084}" destId="{2225834D-C382-4654-9D02-03772EB77E28}" srcOrd="0" destOrd="0" presId="urn:microsoft.com/office/officeart/2018/2/layout/IconVerticalSolidList"/>
    <dgm:cxn modelId="{FDBFE1A8-0B61-9249-81CB-E50BFF0F3289}" type="presOf" srcId="{B2E5C039-7582-AD40-B66E-3B2587FC127A}" destId="{8C0E40EA-C245-40B4-A247-91A70D01438B}" srcOrd="0" destOrd="0" presId="urn:microsoft.com/office/officeart/2018/2/layout/IconVerticalSolidList"/>
    <dgm:cxn modelId="{0CCAD7B6-290F-B24D-8051-6381BDD0E28A}" type="presOf" srcId="{A0F34576-588D-6F4A-845C-94EEB260D18C}" destId="{2D3AE571-9F92-4B2B-BAB8-99B533049BC4}" srcOrd="0" destOrd="0" presId="urn:microsoft.com/office/officeart/2018/2/layout/IconVerticalSolidList"/>
    <dgm:cxn modelId="{BAAE89BA-79C7-D14B-B175-C3971658EC42}" srcId="{A0F34576-588D-6F4A-845C-94EEB260D18C}" destId="{B2E5C039-7582-AD40-B66E-3B2587FC127A}" srcOrd="0" destOrd="0" parTransId="{4DFA6B39-10E6-8347-880C-5EDDF7331E96}" sibTransId="{81F28EAF-8DCC-E54B-9080-7CECAD8B3181}"/>
    <dgm:cxn modelId="{B365D5F8-57B4-4949-A277-B2499B23BA4F}" srcId="{A0F34576-588D-6F4A-845C-94EEB260D18C}" destId="{39453FA6-2BEB-D34D-89FB-EF4100A9EF5E}" srcOrd="1" destOrd="0" parTransId="{FD5D4D5D-16D2-664C-81B4-3B2A139DC27B}" sibTransId="{EBC61159-2F4E-7249-8B48-27349147F4B9}"/>
    <dgm:cxn modelId="{C3654E06-B8D8-7A48-AFDB-34FB9401FC9F}" type="presParOf" srcId="{2D3AE571-9F92-4B2B-BAB8-99B533049BC4}" destId="{7345DE9B-674A-47F1-AAE7-C2B62810D7BF}" srcOrd="0" destOrd="0" presId="urn:microsoft.com/office/officeart/2018/2/layout/IconVerticalSolidList"/>
    <dgm:cxn modelId="{57BBDBE4-2B91-A242-B542-F0EE49E99F0D}" type="presParOf" srcId="{7345DE9B-674A-47F1-AAE7-C2B62810D7BF}" destId="{75E4C263-C9A6-45D7-936B-22C4EEC8F8EA}" srcOrd="0" destOrd="0" presId="urn:microsoft.com/office/officeart/2018/2/layout/IconVerticalSolidList"/>
    <dgm:cxn modelId="{646657D9-17C7-BF4A-A840-947E6654BF05}" type="presParOf" srcId="{7345DE9B-674A-47F1-AAE7-C2B62810D7BF}" destId="{23728DB9-D0FB-4EA2-B710-62972B2CE069}" srcOrd="1" destOrd="0" presId="urn:microsoft.com/office/officeart/2018/2/layout/IconVerticalSolidList"/>
    <dgm:cxn modelId="{A4E3EB68-86CA-D94A-84EF-48E613DB635F}" type="presParOf" srcId="{7345DE9B-674A-47F1-AAE7-C2B62810D7BF}" destId="{9AF753D4-A35E-4FDD-AD18-06DEF37E3EA7}" srcOrd="2" destOrd="0" presId="urn:microsoft.com/office/officeart/2018/2/layout/IconVerticalSolidList"/>
    <dgm:cxn modelId="{8465AFD7-30B9-4A46-AC9C-2191E8F61FE7}" type="presParOf" srcId="{7345DE9B-674A-47F1-AAE7-C2B62810D7BF}" destId="{8C0E40EA-C245-40B4-A247-91A70D01438B}" srcOrd="3" destOrd="0" presId="urn:microsoft.com/office/officeart/2018/2/layout/IconVerticalSolidList"/>
    <dgm:cxn modelId="{A22F114A-A474-6A44-8E90-9CE5BB1D8A22}" type="presParOf" srcId="{2D3AE571-9F92-4B2B-BAB8-99B533049BC4}" destId="{9F09D9A7-4E4E-4665-A2ED-CC2B6B7E8F68}" srcOrd="1" destOrd="0" presId="urn:microsoft.com/office/officeart/2018/2/layout/IconVerticalSolidList"/>
    <dgm:cxn modelId="{D013E230-72D6-A34E-BA64-6EE7A1F49E18}" type="presParOf" srcId="{2D3AE571-9F92-4B2B-BAB8-99B533049BC4}" destId="{6D7A78EF-86ED-41CB-953D-74F82AEBD069}" srcOrd="2" destOrd="0" presId="urn:microsoft.com/office/officeart/2018/2/layout/IconVerticalSolidList"/>
    <dgm:cxn modelId="{8A50D6E0-C972-2445-BA3A-4B8B37975045}" type="presParOf" srcId="{6D7A78EF-86ED-41CB-953D-74F82AEBD069}" destId="{42E21B6B-4952-408D-9BBB-1A7AEB9A403F}" srcOrd="0" destOrd="0" presId="urn:microsoft.com/office/officeart/2018/2/layout/IconVerticalSolidList"/>
    <dgm:cxn modelId="{EBEA776C-ED56-9E4B-92B6-60ECCCE5BD9A}" type="presParOf" srcId="{6D7A78EF-86ED-41CB-953D-74F82AEBD069}" destId="{A8C74466-D4CA-49F1-B545-1296DA19F292}" srcOrd="1" destOrd="0" presId="urn:microsoft.com/office/officeart/2018/2/layout/IconVerticalSolidList"/>
    <dgm:cxn modelId="{8A9B0BD1-20D2-6D45-9185-1D6D80D72A20}" type="presParOf" srcId="{6D7A78EF-86ED-41CB-953D-74F82AEBD069}" destId="{7788E152-7E12-445C-B92E-F3D58246DC7D}" srcOrd="2" destOrd="0" presId="urn:microsoft.com/office/officeart/2018/2/layout/IconVerticalSolidList"/>
    <dgm:cxn modelId="{03D35916-459B-9342-A6BB-4A56FE45DF38}" type="presParOf" srcId="{6D7A78EF-86ED-41CB-953D-74F82AEBD069}" destId="{E5F87174-AD4C-465D-BACB-A83A5D80C58E}" srcOrd="3" destOrd="0" presId="urn:microsoft.com/office/officeart/2018/2/layout/IconVerticalSolidList"/>
    <dgm:cxn modelId="{95455A84-5CD2-5A48-8E1E-BFC2AA5A6D9C}" type="presParOf" srcId="{2D3AE571-9F92-4B2B-BAB8-99B533049BC4}" destId="{2B693C3A-A202-4CCC-A402-996464D7E2FD}" srcOrd="3" destOrd="0" presId="urn:microsoft.com/office/officeart/2018/2/layout/IconVerticalSolidList"/>
    <dgm:cxn modelId="{629CA87B-9A76-264F-A2EC-5509C51D4173}" type="presParOf" srcId="{2D3AE571-9F92-4B2B-BAB8-99B533049BC4}" destId="{A6D7B441-54F1-4F22-BE9F-9FF9CADB2EF9}" srcOrd="4" destOrd="0" presId="urn:microsoft.com/office/officeart/2018/2/layout/IconVerticalSolidList"/>
    <dgm:cxn modelId="{B5EDF2D4-2A37-DE4E-AC66-67110429A8CC}" type="presParOf" srcId="{A6D7B441-54F1-4F22-BE9F-9FF9CADB2EF9}" destId="{4951CEA7-F211-422B-9C43-E04D30B3E7B3}" srcOrd="0" destOrd="0" presId="urn:microsoft.com/office/officeart/2018/2/layout/IconVerticalSolidList"/>
    <dgm:cxn modelId="{3944E17F-5815-7A4A-9E03-E7B3AD12EB2B}" type="presParOf" srcId="{A6D7B441-54F1-4F22-BE9F-9FF9CADB2EF9}" destId="{7D31F5C2-ABCE-4AF9-89B2-E04C21061F5D}" srcOrd="1" destOrd="0" presId="urn:microsoft.com/office/officeart/2018/2/layout/IconVerticalSolidList"/>
    <dgm:cxn modelId="{7AF30F56-DAAD-BE46-A07E-442B5216813F}" type="presParOf" srcId="{A6D7B441-54F1-4F22-BE9F-9FF9CADB2EF9}" destId="{BA39F2A6-14FC-428A-B337-1F05B272BB25}" srcOrd="2" destOrd="0" presId="urn:microsoft.com/office/officeart/2018/2/layout/IconVerticalSolidList"/>
    <dgm:cxn modelId="{005F67F0-0766-2343-AFC7-9BBC3FCC7122}" type="presParOf" srcId="{A6D7B441-54F1-4F22-BE9F-9FF9CADB2EF9}" destId="{2225834D-C382-4654-9D02-03772EB77E2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B642B8-B3EF-DB44-9F5A-167E4E64E875}"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4D0C928-CF18-F44D-AB5A-8DB8E56A721E}">
      <dgm:prSet/>
      <dgm:spPr/>
      <dgm:t>
        <a:bodyPr/>
        <a:lstStyle/>
        <a:p>
          <a:pPr>
            <a:lnSpc>
              <a:spcPct val="100000"/>
            </a:lnSpc>
            <a:defRPr b="1"/>
          </a:pPr>
          <a:r>
            <a:rPr lang="en-US" b="1" dirty="0">
              <a:solidFill>
                <a:schemeClr val="tx2"/>
              </a:solidFill>
            </a:rPr>
            <a:t>Objective</a:t>
          </a:r>
        </a:p>
      </dgm:t>
    </dgm:pt>
    <dgm:pt modelId="{C60DC4E9-36B1-354B-9DF4-06522B13E1E4}" type="parTrans" cxnId="{76617E19-8520-1D4B-A892-F3614A2482CD}">
      <dgm:prSet/>
      <dgm:spPr/>
      <dgm:t>
        <a:bodyPr/>
        <a:lstStyle/>
        <a:p>
          <a:endParaRPr lang="en-US"/>
        </a:p>
      </dgm:t>
    </dgm:pt>
    <dgm:pt modelId="{E1D87F6D-ED2A-B545-92B3-D0C44E2CE3FF}" type="sibTrans" cxnId="{76617E19-8520-1D4B-A892-F3614A2482CD}">
      <dgm:prSet/>
      <dgm:spPr/>
      <dgm:t>
        <a:bodyPr/>
        <a:lstStyle/>
        <a:p>
          <a:endParaRPr lang="en-US"/>
        </a:p>
      </dgm:t>
    </dgm:pt>
    <dgm:pt modelId="{B741C851-45B2-414B-864E-BE717F19044D}">
      <dgm:prSet custT="1"/>
      <dgm:spPr/>
      <dgm:t>
        <a:bodyPr/>
        <a:lstStyle/>
        <a:p>
          <a:pPr>
            <a:lnSpc>
              <a:spcPct val="100000"/>
            </a:lnSpc>
          </a:pPr>
          <a:r>
            <a:rPr lang="en-US" sz="2200" b="0" dirty="0">
              <a:solidFill>
                <a:schemeClr val="tx2"/>
              </a:solidFill>
            </a:rPr>
            <a:t>Exploring patient-centered communication themes in peer-reviewed oncology literature</a:t>
          </a:r>
        </a:p>
      </dgm:t>
    </dgm:pt>
    <dgm:pt modelId="{6BB507C6-174F-E849-BB71-F1CA9EEFEEDB}" type="parTrans" cxnId="{41743508-C257-7743-952C-120313B06263}">
      <dgm:prSet/>
      <dgm:spPr/>
      <dgm:t>
        <a:bodyPr/>
        <a:lstStyle/>
        <a:p>
          <a:endParaRPr lang="en-US"/>
        </a:p>
      </dgm:t>
    </dgm:pt>
    <dgm:pt modelId="{FB942F44-D05F-E049-AF0F-8FA41E18BC27}" type="sibTrans" cxnId="{41743508-C257-7743-952C-120313B06263}">
      <dgm:prSet/>
      <dgm:spPr/>
      <dgm:t>
        <a:bodyPr/>
        <a:lstStyle/>
        <a:p>
          <a:endParaRPr lang="en-US"/>
        </a:p>
      </dgm:t>
    </dgm:pt>
    <dgm:pt modelId="{EF5BB952-92B8-2743-91E1-1E5F0CD8B249}">
      <dgm:prSet/>
      <dgm:spPr/>
      <dgm:t>
        <a:bodyPr/>
        <a:lstStyle/>
        <a:p>
          <a:pPr algn="l">
            <a:lnSpc>
              <a:spcPct val="100000"/>
            </a:lnSpc>
            <a:defRPr b="1"/>
          </a:pPr>
          <a:r>
            <a:rPr lang="en-US" b="1" dirty="0">
              <a:solidFill>
                <a:schemeClr val="tx2"/>
              </a:solidFill>
            </a:rPr>
            <a:t>Key Questions</a:t>
          </a:r>
        </a:p>
      </dgm:t>
    </dgm:pt>
    <dgm:pt modelId="{54E938D9-5534-5348-B993-D7F1B763E06F}" type="parTrans" cxnId="{C86A443E-CD3A-084D-9FB8-2B264C3C3466}">
      <dgm:prSet/>
      <dgm:spPr/>
      <dgm:t>
        <a:bodyPr/>
        <a:lstStyle/>
        <a:p>
          <a:endParaRPr lang="en-US"/>
        </a:p>
      </dgm:t>
    </dgm:pt>
    <dgm:pt modelId="{0464E9E2-2D6B-DE48-A19B-7EBD7B0F933C}" type="sibTrans" cxnId="{C86A443E-CD3A-084D-9FB8-2B264C3C3466}">
      <dgm:prSet/>
      <dgm:spPr/>
      <dgm:t>
        <a:bodyPr/>
        <a:lstStyle/>
        <a:p>
          <a:endParaRPr lang="en-US"/>
        </a:p>
      </dgm:t>
    </dgm:pt>
    <dgm:pt modelId="{366A50DD-F39A-CE4C-A2D4-96690DCBB10C}">
      <dgm:prSet custT="1"/>
      <dgm:spPr/>
      <dgm:t>
        <a:bodyPr/>
        <a:lstStyle/>
        <a:p>
          <a:pPr algn="l">
            <a:lnSpc>
              <a:spcPct val="100000"/>
            </a:lnSpc>
          </a:pPr>
          <a:r>
            <a:rPr lang="en-US" sz="2200" dirty="0">
              <a:solidFill>
                <a:schemeClr val="tx2"/>
              </a:solidFill>
            </a:rPr>
            <a:t>1. Which patient-centered communication topics emerge most prevalent in oncology research?</a:t>
          </a:r>
        </a:p>
      </dgm:t>
    </dgm:pt>
    <dgm:pt modelId="{5B79917B-4330-5341-9D45-DAC0A4ED7EB8}" type="parTrans" cxnId="{EEA84820-4B03-9B41-9546-81DD94AA1DD3}">
      <dgm:prSet/>
      <dgm:spPr/>
      <dgm:t>
        <a:bodyPr/>
        <a:lstStyle/>
        <a:p>
          <a:endParaRPr lang="en-US"/>
        </a:p>
      </dgm:t>
    </dgm:pt>
    <dgm:pt modelId="{4B32F85A-E384-9249-91A5-4E3DEA4E3D85}" type="sibTrans" cxnId="{EEA84820-4B03-9B41-9546-81DD94AA1DD3}">
      <dgm:prSet/>
      <dgm:spPr/>
      <dgm:t>
        <a:bodyPr/>
        <a:lstStyle/>
        <a:p>
          <a:endParaRPr lang="en-US"/>
        </a:p>
      </dgm:t>
    </dgm:pt>
    <dgm:pt modelId="{69DD0713-E3AA-6C41-AFB3-2621985950AD}">
      <dgm:prSet custT="1"/>
      <dgm:spPr/>
      <dgm:t>
        <a:bodyPr/>
        <a:lstStyle/>
        <a:p>
          <a:pPr algn="l">
            <a:lnSpc>
              <a:spcPct val="100000"/>
            </a:lnSpc>
          </a:pPr>
          <a:r>
            <a:rPr lang="en-US" sz="2200" dirty="0">
              <a:solidFill>
                <a:schemeClr val="tx2"/>
              </a:solidFill>
            </a:rPr>
            <a:t>2. How does author sentiment vary across these topics?</a:t>
          </a:r>
        </a:p>
      </dgm:t>
    </dgm:pt>
    <dgm:pt modelId="{9426BB7F-A14E-C448-BBFB-D569891DEB87}" type="parTrans" cxnId="{AF8B53F1-17DD-0B4B-9D48-2D3FACB57362}">
      <dgm:prSet/>
      <dgm:spPr/>
      <dgm:t>
        <a:bodyPr/>
        <a:lstStyle/>
        <a:p>
          <a:endParaRPr lang="en-US"/>
        </a:p>
      </dgm:t>
    </dgm:pt>
    <dgm:pt modelId="{A4204603-ACD5-064E-9578-8A8CF4B6D413}" type="sibTrans" cxnId="{AF8B53F1-17DD-0B4B-9D48-2D3FACB57362}">
      <dgm:prSet/>
      <dgm:spPr/>
      <dgm:t>
        <a:bodyPr/>
        <a:lstStyle/>
        <a:p>
          <a:endParaRPr lang="en-US"/>
        </a:p>
      </dgm:t>
    </dgm:pt>
    <dgm:pt modelId="{41E17122-A0FF-9D42-B507-214D88826A6D}">
      <dgm:prSet custT="1"/>
      <dgm:spPr/>
      <dgm:t>
        <a:bodyPr/>
        <a:lstStyle/>
        <a:p>
          <a:pPr>
            <a:lnSpc>
              <a:spcPct val="100000"/>
            </a:lnSpc>
          </a:pPr>
          <a:r>
            <a:rPr lang="en-US" sz="2200" dirty="0">
              <a:solidFill>
                <a:schemeClr val="tx2"/>
              </a:solidFill>
            </a:rPr>
            <a:t>Develop framework using open-source tools to automate the synthesis and analysis of literature in an evolving research landscape</a:t>
          </a:r>
        </a:p>
      </dgm:t>
    </dgm:pt>
    <dgm:pt modelId="{1A2973DB-E1FE-B544-B0A8-432A3964D5FF}" type="parTrans" cxnId="{0C32787B-9C6B-BE42-A045-B551D11E550F}">
      <dgm:prSet/>
      <dgm:spPr/>
      <dgm:t>
        <a:bodyPr/>
        <a:lstStyle/>
        <a:p>
          <a:endParaRPr lang="en-US"/>
        </a:p>
      </dgm:t>
    </dgm:pt>
    <dgm:pt modelId="{B6D9ADCB-8141-CF48-899D-EAE0C9D810C8}" type="sibTrans" cxnId="{0C32787B-9C6B-BE42-A045-B551D11E550F}">
      <dgm:prSet/>
      <dgm:spPr/>
      <dgm:t>
        <a:bodyPr/>
        <a:lstStyle/>
        <a:p>
          <a:endParaRPr lang="en-US"/>
        </a:p>
      </dgm:t>
    </dgm:pt>
    <dgm:pt modelId="{798C6317-EC83-5443-8187-5A10AAA31318}">
      <dgm:prSet/>
      <dgm:spPr/>
      <dgm:t>
        <a:bodyPr/>
        <a:lstStyle/>
        <a:p>
          <a:pPr>
            <a:lnSpc>
              <a:spcPct val="100000"/>
            </a:lnSpc>
            <a:defRPr b="1"/>
          </a:pPr>
          <a:r>
            <a:rPr lang="en-US" b="1" dirty="0">
              <a:solidFill>
                <a:schemeClr val="tx2"/>
              </a:solidFill>
            </a:rPr>
            <a:t>Topical Focus</a:t>
          </a:r>
        </a:p>
      </dgm:t>
    </dgm:pt>
    <dgm:pt modelId="{94731E6A-46BA-8746-B501-5C64834F8CCF}" type="parTrans" cxnId="{682BA9C4-C184-1443-957D-D5AEBB80E001}">
      <dgm:prSet/>
      <dgm:spPr/>
      <dgm:t>
        <a:bodyPr/>
        <a:lstStyle/>
        <a:p>
          <a:endParaRPr lang="en-US"/>
        </a:p>
      </dgm:t>
    </dgm:pt>
    <dgm:pt modelId="{29DCD250-7911-FD49-8FF9-14498237E76E}" type="sibTrans" cxnId="{682BA9C4-C184-1443-957D-D5AEBB80E001}">
      <dgm:prSet/>
      <dgm:spPr/>
      <dgm:t>
        <a:bodyPr/>
        <a:lstStyle/>
        <a:p>
          <a:endParaRPr lang="en-US"/>
        </a:p>
      </dgm:t>
    </dgm:pt>
    <dgm:pt modelId="{6010476B-0CF8-464E-9075-2EF0B052D1B2}" type="pres">
      <dgm:prSet presAssocID="{D5B642B8-B3EF-DB44-9F5A-167E4E64E875}" presName="root" presStyleCnt="0">
        <dgm:presLayoutVars>
          <dgm:dir/>
          <dgm:resizeHandles val="exact"/>
        </dgm:presLayoutVars>
      </dgm:prSet>
      <dgm:spPr/>
    </dgm:pt>
    <dgm:pt modelId="{99331988-7835-439F-BE02-93099B8D8C8F}" type="pres">
      <dgm:prSet presAssocID="{64D0C928-CF18-F44D-AB5A-8DB8E56A721E}" presName="compNode" presStyleCnt="0"/>
      <dgm:spPr/>
    </dgm:pt>
    <dgm:pt modelId="{527A26ED-888B-4664-9CDE-E6AD69FA0107}" type="pres">
      <dgm:prSet presAssocID="{64D0C928-CF18-F44D-AB5A-8DB8E56A72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7905589-63B9-4A1A-AD52-8E7F6BE71AA8}" type="pres">
      <dgm:prSet presAssocID="{64D0C928-CF18-F44D-AB5A-8DB8E56A721E}" presName="iconSpace" presStyleCnt="0"/>
      <dgm:spPr/>
    </dgm:pt>
    <dgm:pt modelId="{4D19ECC3-1185-46CA-90BE-085B559F68C7}" type="pres">
      <dgm:prSet presAssocID="{64D0C928-CF18-F44D-AB5A-8DB8E56A721E}" presName="parTx" presStyleLbl="revTx" presStyleIdx="0" presStyleCnt="6">
        <dgm:presLayoutVars>
          <dgm:chMax val="0"/>
          <dgm:chPref val="0"/>
        </dgm:presLayoutVars>
      </dgm:prSet>
      <dgm:spPr/>
    </dgm:pt>
    <dgm:pt modelId="{8E204117-75ED-4834-B6EF-2B27614D608F}" type="pres">
      <dgm:prSet presAssocID="{64D0C928-CF18-F44D-AB5A-8DB8E56A721E}" presName="txSpace" presStyleCnt="0"/>
      <dgm:spPr/>
    </dgm:pt>
    <dgm:pt modelId="{C9AEE987-EF21-421B-8307-417783C5E945}" type="pres">
      <dgm:prSet presAssocID="{64D0C928-CF18-F44D-AB5A-8DB8E56A721E}" presName="desTx" presStyleLbl="revTx" presStyleIdx="1" presStyleCnt="6">
        <dgm:presLayoutVars/>
      </dgm:prSet>
      <dgm:spPr/>
    </dgm:pt>
    <dgm:pt modelId="{15E14364-9B4B-42FB-8451-D49C5F8058D7}" type="pres">
      <dgm:prSet presAssocID="{E1D87F6D-ED2A-B545-92B3-D0C44E2CE3FF}" presName="sibTrans" presStyleCnt="0"/>
      <dgm:spPr/>
    </dgm:pt>
    <dgm:pt modelId="{E2FF8DAF-7739-46D0-95EC-35D0C758C62B}" type="pres">
      <dgm:prSet presAssocID="{798C6317-EC83-5443-8187-5A10AAA31318}" presName="compNode" presStyleCnt="0"/>
      <dgm:spPr/>
    </dgm:pt>
    <dgm:pt modelId="{3F693DE7-F237-4280-8ED4-B55947B53656}" type="pres">
      <dgm:prSet presAssocID="{798C6317-EC83-5443-8187-5A10AAA3131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 b="-1000"/>
          </a:stretch>
        </a:blipFill>
        <a:ln>
          <a:noFill/>
        </a:ln>
      </dgm:spPr>
      <dgm:extLst>
        <a:ext uri="{E40237B7-FDA0-4F09-8148-C483321AD2D9}">
          <dgm14:cNvPr xmlns:dgm14="http://schemas.microsoft.com/office/drawing/2010/diagram" id="0" name="" descr="Hospital with solid fill"/>
        </a:ext>
      </dgm:extLst>
    </dgm:pt>
    <dgm:pt modelId="{F8A70ADA-8CDB-4BBE-92B7-C16A986974DE}" type="pres">
      <dgm:prSet presAssocID="{798C6317-EC83-5443-8187-5A10AAA31318}" presName="iconSpace" presStyleCnt="0"/>
      <dgm:spPr/>
    </dgm:pt>
    <dgm:pt modelId="{7A0C6B34-0D63-4D01-B51E-07CEE4018EE9}" type="pres">
      <dgm:prSet presAssocID="{798C6317-EC83-5443-8187-5A10AAA31318}" presName="parTx" presStyleLbl="revTx" presStyleIdx="2" presStyleCnt="6">
        <dgm:presLayoutVars>
          <dgm:chMax val="0"/>
          <dgm:chPref val="0"/>
        </dgm:presLayoutVars>
      </dgm:prSet>
      <dgm:spPr/>
    </dgm:pt>
    <dgm:pt modelId="{4EF470A0-77CF-4ABB-A35F-4F704E4A1285}" type="pres">
      <dgm:prSet presAssocID="{798C6317-EC83-5443-8187-5A10AAA31318}" presName="txSpace" presStyleCnt="0"/>
      <dgm:spPr/>
    </dgm:pt>
    <dgm:pt modelId="{DEA908D0-429D-48F0-908B-1EA22E685990}" type="pres">
      <dgm:prSet presAssocID="{798C6317-EC83-5443-8187-5A10AAA31318}" presName="desTx" presStyleLbl="revTx" presStyleIdx="3" presStyleCnt="6">
        <dgm:presLayoutVars/>
      </dgm:prSet>
      <dgm:spPr/>
    </dgm:pt>
    <dgm:pt modelId="{0985B981-4B9C-4AA8-B2B9-08760C3EE852}" type="pres">
      <dgm:prSet presAssocID="{29DCD250-7911-FD49-8FF9-14498237E76E}" presName="sibTrans" presStyleCnt="0"/>
      <dgm:spPr/>
    </dgm:pt>
    <dgm:pt modelId="{3B29F698-834F-40EB-8C87-CA17A96D1984}" type="pres">
      <dgm:prSet presAssocID="{EF5BB952-92B8-2743-91E1-1E5F0CD8B249}" presName="compNode" presStyleCnt="0"/>
      <dgm:spPr/>
    </dgm:pt>
    <dgm:pt modelId="{A970B6A5-AEE3-4C2E-A522-4941BF50C6C5}" type="pres">
      <dgm:prSet presAssocID="{EF5BB952-92B8-2743-91E1-1E5F0CD8B249}" presName="iconRect" presStyleLbl="node1" presStyleIdx="2" presStyleCnt="3" custLinFactNeighborX="33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 b="-1000"/>
          </a:stretch>
        </a:blipFill>
        <a:ln>
          <a:noFill/>
        </a:ln>
      </dgm:spPr>
      <dgm:extLst>
        <a:ext uri="{E40237B7-FDA0-4F09-8148-C483321AD2D9}">
          <dgm14:cNvPr xmlns:dgm14="http://schemas.microsoft.com/office/drawing/2010/diagram" id="0" name="" descr="Question Mark with solid fill"/>
        </a:ext>
      </dgm:extLst>
    </dgm:pt>
    <dgm:pt modelId="{8EF87979-FDDC-42B9-9C26-E1609FA69D45}" type="pres">
      <dgm:prSet presAssocID="{EF5BB952-92B8-2743-91E1-1E5F0CD8B249}" presName="iconSpace" presStyleCnt="0"/>
      <dgm:spPr/>
    </dgm:pt>
    <dgm:pt modelId="{1628F899-D6CA-4E73-943C-6CB694AE889D}" type="pres">
      <dgm:prSet presAssocID="{EF5BB952-92B8-2743-91E1-1E5F0CD8B249}" presName="parTx" presStyleLbl="revTx" presStyleIdx="4" presStyleCnt="6">
        <dgm:presLayoutVars>
          <dgm:chMax val="0"/>
          <dgm:chPref val="0"/>
        </dgm:presLayoutVars>
      </dgm:prSet>
      <dgm:spPr/>
    </dgm:pt>
    <dgm:pt modelId="{44705562-B3DE-4948-8827-7A72B76E7F11}" type="pres">
      <dgm:prSet presAssocID="{EF5BB952-92B8-2743-91E1-1E5F0CD8B249}" presName="txSpace" presStyleCnt="0"/>
      <dgm:spPr/>
    </dgm:pt>
    <dgm:pt modelId="{C30548D5-1AC7-42F7-A62A-A005124F1F11}" type="pres">
      <dgm:prSet presAssocID="{EF5BB952-92B8-2743-91E1-1E5F0CD8B249}" presName="desTx" presStyleLbl="revTx" presStyleIdx="5" presStyleCnt="6">
        <dgm:presLayoutVars/>
      </dgm:prSet>
      <dgm:spPr/>
    </dgm:pt>
  </dgm:ptLst>
  <dgm:cxnLst>
    <dgm:cxn modelId="{41743508-C257-7743-952C-120313B06263}" srcId="{798C6317-EC83-5443-8187-5A10AAA31318}" destId="{B741C851-45B2-414B-864E-BE717F19044D}" srcOrd="0" destOrd="0" parTransId="{6BB507C6-174F-E849-BB71-F1CA9EEFEEDB}" sibTransId="{FB942F44-D05F-E049-AF0F-8FA41E18BC27}"/>
    <dgm:cxn modelId="{D39B7017-83F4-CB43-BEB2-CB9ABD830E22}" type="presOf" srcId="{69DD0713-E3AA-6C41-AFB3-2621985950AD}" destId="{C30548D5-1AC7-42F7-A62A-A005124F1F11}" srcOrd="0" destOrd="1" presId="urn:microsoft.com/office/officeart/2018/2/layout/IconLabelDescriptionList"/>
    <dgm:cxn modelId="{76617E19-8520-1D4B-A892-F3614A2482CD}" srcId="{D5B642B8-B3EF-DB44-9F5A-167E4E64E875}" destId="{64D0C928-CF18-F44D-AB5A-8DB8E56A721E}" srcOrd="0" destOrd="0" parTransId="{C60DC4E9-36B1-354B-9DF4-06522B13E1E4}" sibTransId="{E1D87F6D-ED2A-B545-92B3-D0C44E2CE3FF}"/>
    <dgm:cxn modelId="{EEA84820-4B03-9B41-9546-81DD94AA1DD3}" srcId="{EF5BB952-92B8-2743-91E1-1E5F0CD8B249}" destId="{366A50DD-F39A-CE4C-A2D4-96690DCBB10C}" srcOrd="0" destOrd="0" parTransId="{5B79917B-4330-5341-9D45-DAC0A4ED7EB8}" sibTransId="{4B32F85A-E384-9249-91A5-4E3DEA4E3D85}"/>
    <dgm:cxn modelId="{25F6562D-358C-E74F-A58D-15A35276E8B8}" type="presOf" srcId="{41E17122-A0FF-9D42-B507-214D88826A6D}" destId="{C9AEE987-EF21-421B-8307-417783C5E945}" srcOrd="0" destOrd="0" presId="urn:microsoft.com/office/officeart/2018/2/layout/IconLabelDescriptionList"/>
    <dgm:cxn modelId="{C86A443E-CD3A-084D-9FB8-2B264C3C3466}" srcId="{D5B642B8-B3EF-DB44-9F5A-167E4E64E875}" destId="{EF5BB952-92B8-2743-91E1-1E5F0CD8B249}" srcOrd="2" destOrd="0" parTransId="{54E938D9-5534-5348-B993-D7F1B763E06F}" sibTransId="{0464E9E2-2D6B-DE48-A19B-7EBD7B0F933C}"/>
    <dgm:cxn modelId="{BEB32345-71A6-1342-AAC8-AF48D32D4893}" type="presOf" srcId="{64D0C928-CF18-F44D-AB5A-8DB8E56A721E}" destId="{4D19ECC3-1185-46CA-90BE-085B559F68C7}" srcOrd="0" destOrd="0" presId="urn:microsoft.com/office/officeart/2018/2/layout/IconLabelDescriptionList"/>
    <dgm:cxn modelId="{071FC255-3113-E842-AC40-775DBFA067A8}" type="presOf" srcId="{798C6317-EC83-5443-8187-5A10AAA31318}" destId="{7A0C6B34-0D63-4D01-B51E-07CEE4018EE9}" srcOrd="0" destOrd="0" presId="urn:microsoft.com/office/officeart/2018/2/layout/IconLabelDescriptionList"/>
    <dgm:cxn modelId="{0C32787B-9C6B-BE42-A045-B551D11E550F}" srcId="{64D0C928-CF18-F44D-AB5A-8DB8E56A721E}" destId="{41E17122-A0FF-9D42-B507-214D88826A6D}" srcOrd="0" destOrd="0" parTransId="{1A2973DB-E1FE-B544-B0A8-432A3964D5FF}" sibTransId="{B6D9ADCB-8141-CF48-899D-EAE0C9D810C8}"/>
    <dgm:cxn modelId="{8DFF96A8-DA21-6B4F-B538-D81D4EDDE60F}" type="presOf" srcId="{D5B642B8-B3EF-DB44-9F5A-167E4E64E875}" destId="{6010476B-0CF8-464E-9075-2EF0B052D1B2}" srcOrd="0" destOrd="0" presId="urn:microsoft.com/office/officeart/2018/2/layout/IconLabelDescriptionList"/>
    <dgm:cxn modelId="{950760BD-D016-9343-9257-BFF14D62CF05}" type="presOf" srcId="{366A50DD-F39A-CE4C-A2D4-96690DCBB10C}" destId="{C30548D5-1AC7-42F7-A62A-A005124F1F11}" srcOrd="0" destOrd="0" presId="urn:microsoft.com/office/officeart/2018/2/layout/IconLabelDescriptionList"/>
    <dgm:cxn modelId="{682BA9C4-C184-1443-957D-D5AEBB80E001}" srcId="{D5B642B8-B3EF-DB44-9F5A-167E4E64E875}" destId="{798C6317-EC83-5443-8187-5A10AAA31318}" srcOrd="1" destOrd="0" parTransId="{94731E6A-46BA-8746-B501-5C64834F8CCF}" sibTransId="{29DCD250-7911-FD49-8FF9-14498237E76E}"/>
    <dgm:cxn modelId="{A22AFBE9-773F-B942-84C9-062E3922C5BC}" type="presOf" srcId="{EF5BB952-92B8-2743-91E1-1E5F0CD8B249}" destId="{1628F899-D6CA-4E73-943C-6CB694AE889D}" srcOrd="0" destOrd="0" presId="urn:microsoft.com/office/officeart/2018/2/layout/IconLabelDescriptionList"/>
    <dgm:cxn modelId="{AF8B53F1-17DD-0B4B-9D48-2D3FACB57362}" srcId="{EF5BB952-92B8-2743-91E1-1E5F0CD8B249}" destId="{69DD0713-E3AA-6C41-AFB3-2621985950AD}" srcOrd="1" destOrd="0" parTransId="{9426BB7F-A14E-C448-BBFB-D569891DEB87}" sibTransId="{A4204603-ACD5-064E-9578-8A8CF4B6D413}"/>
    <dgm:cxn modelId="{D9726CFC-0354-424B-BBF6-6EEECD91774D}" type="presOf" srcId="{B741C851-45B2-414B-864E-BE717F19044D}" destId="{DEA908D0-429D-48F0-908B-1EA22E685990}" srcOrd="0" destOrd="0" presId="urn:microsoft.com/office/officeart/2018/2/layout/IconLabelDescriptionList"/>
    <dgm:cxn modelId="{DB0883A3-CB97-1E44-BE88-F90EBEA91D8C}" type="presParOf" srcId="{6010476B-0CF8-464E-9075-2EF0B052D1B2}" destId="{99331988-7835-439F-BE02-93099B8D8C8F}" srcOrd="0" destOrd="0" presId="urn:microsoft.com/office/officeart/2018/2/layout/IconLabelDescriptionList"/>
    <dgm:cxn modelId="{293514BB-2A37-EB4A-90AB-71E4FCE78264}" type="presParOf" srcId="{99331988-7835-439F-BE02-93099B8D8C8F}" destId="{527A26ED-888B-4664-9CDE-E6AD69FA0107}" srcOrd="0" destOrd="0" presId="urn:microsoft.com/office/officeart/2018/2/layout/IconLabelDescriptionList"/>
    <dgm:cxn modelId="{D6C5A35E-68C0-DD4C-8A4A-29A1EAF0C8F0}" type="presParOf" srcId="{99331988-7835-439F-BE02-93099B8D8C8F}" destId="{97905589-63B9-4A1A-AD52-8E7F6BE71AA8}" srcOrd="1" destOrd="0" presId="urn:microsoft.com/office/officeart/2018/2/layout/IconLabelDescriptionList"/>
    <dgm:cxn modelId="{0DEE0AF8-F19B-A24B-B7D2-CC9C9A40B99B}" type="presParOf" srcId="{99331988-7835-439F-BE02-93099B8D8C8F}" destId="{4D19ECC3-1185-46CA-90BE-085B559F68C7}" srcOrd="2" destOrd="0" presId="urn:microsoft.com/office/officeart/2018/2/layout/IconLabelDescriptionList"/>
    <dgm:cxn modelId="{B38609F9-AFD5-EC45-B82F-CE0F30DBB443}" type="presParOf" srcId="{99331988-7835-439F-BE02-93099B8D8C8F}" destId="{8E204117-75ED-4834-B6EF-2B27614D608F}" srcOrd="3" destOrd="0" presId="urn:microsoft.com/office/officeart/2018/2/layout/IconLabelDescriptionList"/>
    <dgm:cxn modelId="{BBFE0D27-4057-4741-A566-47E68C616FE6}" type="presParOf" srcId="{99331988-7835-439F-BE02-93099B8D8C8F}" destId="{C9AEE987-EF21-421B-8307-417783C5E945}" srcOrd="4" destOrd="0" presId="urn:microsoft.com/office/officeart/2018/2/layout/IconLabelDescriptionList"/>
    <dgm:cxn modelId="{A60CF366-C175-7241-832C-764AB5756473}" type="presParOf" srcId="{6010476B-0CF8-464E-9075-2EF0B052D1B2}" destId="{15E14364-9B4B-42FB-8451-D49C5F8058D7}" srcOrd="1" destOrd="0" presId="urn:microsoft.com/office/officeart/2018/2/layout/IconLabelDescriptionList"/>
    <dgm:cxn modelId="{151EFDB3-8D9B-F740-98E1-E317C44AB30E}" type="presParOf" srcId="{6010476B-0CF8-464E-9075-2EF0B052D1B2}" destId="{E2FF8DAF-7739-46D0-95EC-35D0C758C62B}" srcOrd="2" destOrd="0" presId="urn:microsoft.com/office/officeart/2018/2/layout/IconLabelDescriptionList"/>
    <dgm:cxn modelId="{725E1480-DF7F-BA43-AA2F-3A941C67BD06}" type="presParOf" srcId="{E2FF8DAF-7739-46D0-95EC-35D0C758C62B}" destId="{3F693DE7-F237-4280-8ED4-B55947B53656}" srcOrd="0" destOrd="0" presId="urn:microsoft.com/office/officeart/2018/2/layout/IconLabelDescriptionList"/>
    <dgm:cxn modelId="{E7139C9A-7CCE-DB48-BD3D-CC5A3BF9EC43}" type="presParOf" srcId="{E2FF8DAF-7739-46D0-95EC-35D0C758C62B}" destId="{F8A70ADA-8CDB-4BBE-92B7-C16A986974DE}" srcOrd="1" destOrd="0" presId="urn:microsoft.com/office/officeart/2018/2/layout/IconLabelDescriptionList"/>
    <dgm:cxn modelId="{53D5D6F5-E26D-9F47-BB13-0709EC596CCD}" type="presParOf" srcId="{E2FF8DAF-7739-46D0-95EC-35D0C758C62B}" destId="{7A0C6B34-0D63-4D01-B51E-07CEE4018EE9}" srcOrd="2" destOrd="0" presId="urn:microsoft.com/office/officeart/2018/2/layout/IconLabelDescriptionList"/>
    <dgm:cxn modelId="{03DFF128-5A70-F743-92B9-6DA697775F19}" type="presParOf" srcId="{E2FF8DAF-7739-46D0-95EC-35D0C758C62B}" destId="{4EF470A0-77CF-4ABB-A35F-4F704E4A1285}" srcOrd="3" destOrd="0" presId="urn:microsoft.com/office/officeart/2018/2/layout/IconLabelDescriptionList"/>
    <dgm:cxn modelId="{824D8422-521D-5D40-9F77-2ABFC5E5056B}" type="presParOf" srcId="{E2FF8DAF-7739-46D0-95EC-35D0C758C62B}" destId="{DEA908D0-429D-48F0-908B-1EA22E685990}" srcOrd="4" destOrd="0" presId="urn:microsoft.com/office/officeart/2018/2/layout/IconLabelDescriptionList"/>
    <dgm:cxn modelId="{341FBC32-EDC3-D347-AA14-4BB0C8E17B42}" type="presParOf" srcId="{6010476B-0CF8-464E-9075-2EF0B052D1B2}" destId="{0985B981-4B9C-4AA8-B2B9-08760C3EE852}" srcOrd="3" destOrd="0" presId="urn:microsoft.com/office/officeart/2018/2/layout/IconLabelDescriptionList"/>
    <dgm:cxn modelId="{DD2C934D-BDA4-3248-9BD6-049B3D5AE07E}" type="presParOf" srcId="{6010476B-0CF8-464E-9075-2EF0B052D1B2}" destId="{3B29F698-834F-40EB-8C87-CA17A96D1984}" srcOrd="4" destOrd="0" presId="urn:microsoft.com/office/officeart/2018/2/layout/IconLabelDescriptionList"/>
    <dgm:cxn modelId="{4FAEE621-BE5B-3A41-B599-60CB4033AF84}" type="presParOf" srcId="{3B29F698-834F-40EB-8C87-CA17A96D1984}" destId="{A970B6A5-AEE3-4C2E-A522-4941BF50C6C5}" srcOrd="0" destOrd="0" presId="urn:microsoft.com/office/officeart/2018/2/layout/IconLabelDescriptionList"/>
    <dgm:cxn modelId="{D001B814-B9FD-A24A-B901-218FEDC846BC}" type="presParOf" srcId="{3B29F698-834F-40EB-8C87-CA17A96D1984}" destId="{8EF87979-FDDC-42B9-9C26-E1609FA69D45}" srcOrd="1" destOrd="0" presId="urn:microsoft.com/office/officeart/2018/2/layout/IconLabelDescriptionList"/>
    <dgm:cxn modelId="{5145DE62-6990-794B-874A-215AC2E48437}" type="presParOf" srcId="{3B29F698-834F-40EB-8C87-CA17A96D1984}" destId="{1628F899-D6CA-4E73-943C-6CB694AE889D}" srcOrd="2" destOrd="0" presId="urn:microsoft.com/office/officeart/2018/2/layout/IconLabelDescriptionList"/>
    <dgm:cxn modelId="{A295E4AD-228E-C84A-9505-ED27E77D9269}" type="presParOf" srcId="{3B29F698-834F-40EB-8C87-CA17A96D1984}" destId="{44705562-B3DE-4948-8827-7A72B76E7F11}" srcOrd="3" destOrd="0" presId="urn:microsoft.com/office/officeart/2018/2/layout/IconLabelDescriptionList"/>
    <dgm:cxn modelId="{E7875C39-2E8A-4D4C-881A-B57CB754AA74}" type="presParOf" srcId="{3B29F698-834F-40EB-8C87-CA17A96D1984}" destId="{C30548D5-1AC7-42F7-A62A-A005124F1F11}"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3651A2-ECA0-324B-938C-15C61C09A13A}" type="doc">
      <dgm:prSet loTypeId="urn:microsoft.com/office/officeart/2008/layout/VerticalCurvedList" loCatId="" qsTypeId="urn:microsoft.com/office/officeart/2005/8/quickstyle/simple1" qsCatId="simple" csTypeId="urn:microsoft.com/office/officeart/2005/8/colors/accent0_3" csCatId="mainScheme" phldr="1"/>
      <dgm:spPr/>
      <dgm:t>
        <a:bodyPr/>
        <a:lstStyle/>
        <a:p>
          <a:endParaRPr lang="en-US"/>
        </a:p>
      </dgm:t>
    </dgm:pt>
    <dgm:pt modelId="{4C8A0589-20D5-084E-A6FD-1584D5B376C8}">
      <dgm:prSet/>
      <dgm:spPr/>
      <dgm:t>
        <a:bodyPr/>
        <a:lstStyle/>
        <a:p>
          <a:r>
            <a:rPr lang="en-US" sz="2800" b="1" dirty="0">
              <a:latin typeface="Arial" panose="020B0604020202020204" pitchFamily="34" charset="0"/>
              <a:cs typeface="Arial" panose="020B0604020202020204" pitchFamily="34" charset="0"/>
            </a:rPr>
            <a:t>1. Data Retrieval</a:t>
          </a:r>
          <a:endParaRPr lang="en-US" sz="2800" dirty="0"/>
        </a:p>
      </dgm:t>
    </dgm:pt>
    <dgm:pt modelId="{087F150D-CD14-2640-B535-7669EF9891F7}" type="parTrans" cxnId="{B97FD212-63A4-0C48-9207-91C3CEF5A0C5}">
      <dgm:prSet/>
      <dgm:spPr/>
      <dgm:t>
        <a:bodyPr/>
        <a:lstStyle/>
        <a:p>
          <a:endParaRPr lang="en-US"/>
        </a:p>
      </dgm:t>
    </dgm:pt>
    <dgm:pt modelId="{DC71E337-215D-B844-8502-47C2CE98733D}" type="sibTrans" cxnId="{B97FD212-63A4-0C48-9207-91C3CEF5A0C5}">
      <dgm:prSet/>
      <dgm:spPr/>
      <dgm:t>
        <a:bodyPr/>
        <a:lstStyle/>
        <a:p>
          <a:endParaRPr lang="en-US"/>
        </a:p>
      </dgm:t>
    </dgm:pt>
    <dgm:pt modelId="{65C6914C-E284-FD41-AC01-6200727319AD}">
      <dgm:prSet custT="1"/>
      <dgm:spPr/>
      <dgm:t>
        <a:bodyPr/>
        <a:lstStyle/>
        <a:p>
          <a:r>
            <a:rPr lang="en-US" sz="2400" dirty="0"/>
            <a:t>Publication full-text data scraping </a:t>
          </a:r>
        </a:p>
      </dgm:t>
    </dgm:pt>
    <dgm:pt modelId="{36EA0701-1E68-0841-9869-27CC97F4A445}" type="parTrans" cxnId="{EAE1D6A9-1686-1443-B175-F763E4BAD216}">
      <dgm:prSet/>
      <dgm:spPr/>
      <dgm:t>
        <a:bodyPr/>
        <a:lstStyle/>
        <a:p>
          <a:endParaRPr lang="en-US"/>
        </a:p>
      </dgm:t>
    </dgm:pt>
    <dgm:pt modelId="{5259B807-7FE0-4D43-A53E-A53FE513A2B0}" type="sibTrans" cxnId="{EAE1D6A9-1686-1443-B175-F763E4BAD216}">
      <dgm:prSet/>
      <dgm:spPr/>
      <dgm:t>
        <a:bodyPr/>
        <a:lstStyle/>
        <a:p>
          <a:endParaRPr lang="en-US"/>
        </a:p>
      </dgm:t>
    </dgm:pt>
    <dgm:pt modelId="{38E47B0B-5AC1-4B40-8230-1F951CCA105C}">
      <dgm:prSet/>
      <dgm:spPr/>
      <dgm:t>
        <a:bodyPr/>
        <a:lstStyle/>
        <a:p>
          <a:r>
            <a:rPr lang="en-US" sz="2800" dirty="0"/>
            <a:t>2. Data Processing</a:t>
          </a:r>
        </a:p>
      </dgm:t>
    </dgm:pt>
    <dgm:pt modelId="{3BB3A0F2-8839-5B4A-92A7-C69A25AA2107}" type="parTrans" cxnId="{93D98B5A-8BD5-D644-AAB9-5FF3AB042CB0}">
      <dgm:prSet/>
      <dgm:spPr/>
      <dgm:t>
        <a:bodyPr/>
        <a:lstStyle/>
        <a:p>
          <a:endParaRPr lang="en-US"/>
        </a:p>
      </dgm:t>
    </dgm:pt>
    <dgm:pt modelId="{5D5FFBFF-56D1-EE4F-B4F8-8F2A96E60AEA}" type="sibTrans" cxnId="{93D98B5A-8BD5-D644-AAB9-5FF3AB042CB0}">
      <dgm:prSet/>
      <dgm:spPr/>
      <dgm:t>
        <a:bodyPr/>
        <a:lstStyle/>
        <a:p>
          <a:endParaRPr lang="en-US"/>
        </a:p>
      </dgm:t>
    </dgm:pt>
    <dgm:pt modelId="{BC8649E9-2498-0E4F-8262-BB036A3E9B35}">
      <dgm:prSet custT="1"/>
      <dgm:spPr/>
      <dgm:t>
        <a:bodyPr/>
        <a:lstStyle/>
        <a:p>
          <a:r>
            <a:rPr lang="en-US" sz="2400" dirty="0"/>
            <a:t>Cleaning, standardizing, sub-setting, and transforming scraped HTML data to JSON dictionary</a:t>
          </a:r>
        </a:p>
      </dgm:t>
    </dgm:pt>
    <dgm:pt modelId="{BF2C6DA9-E017-B541-8C66-9B34F356CF7D}" type="parTrans" cxnId="{563BE945-96D8-E54E-8709-AD2D679C265C}">
      <dgm:prSet/>
      <dgm:spPr/>
      <dgm:t>
        <a:bodyPr/>
        <a:lstStyle/>
        <a:p>
          <a:endParaRPr lang="en-US"/>
        </a:p>
      </dgm:t>
    </dgm:pt>
    <dgm:pt modelId="{0BC120D1-D9FF-F547-92EC-DA5A718E64B9}" type="sibTrans" cxnId="{563BE945-96D8-E54E-8709-AD2D679C265C}">
      <dgm:prSet/>
      <dgm:spPr/>
      <dgm:t>
        <a:bodyPr/>
        <a:lstStyle/>
        <a:p>
          <a:endParaRPr lang="en-US"/>
        </a:p>
      </dgm:t>
    </dgm:pt>
    <dgm:pt modelId="{896A9F6F-732B-3D42-83E9-300E71C1FF17}">
      <dgm:prSet custT="1"/>
      <dgm:spPr/>
      <dgm:t>
        <a:bodyPr/>
        <a:lstStyle/>
        <a:p>
          <a:r>
            <a:rPr lang="en-US" sz="2400" dirty="0"/>
            <a:t>Preprocessing cleaned text data for analysis (stop word removal, POS tagging, lemmatization, etc.)</a:t>
          </a:r>
        </a:p>
      </dgm:t>
    </dgm:pt>
    <dgm:pt modelId="{F34DA189-A490-5547-A9DC-79F52C5ABB0E}" type="parTrans" cxnId="{B5557397-DD10-A848-A924-106AE10F2EAF}">
      <dgm:prSet/>
      <dgm:spPr/>
      <dgm:t>
        <a:bodyPr/>
        <a:lstStyle/>
        <a:p>
          <a:endParaRPr lang="en-US"/>
        </a:p>
      </dgm:t>
    </dgm:pt>
    <dgm:pt modelId="{9D7B941F-4A44-EC44-88E4-117EE920AD99}" type="sibTrans" cxnId="{B5557397-DD10-A848-A924-106AE10F2EAF}">
      <dgm:prSet/>
      <dgm:spPr/>
      <dgm:t>
        <a:bodyPr/>
        <a:lstStyle/>
        <a:p>
          <a:endParaRPr lang="en-US"/>
        </a:p>
      </dgm:t>
    </dgm:pt>
    <dgm:pt modelId="{11DE0C7F-E482-3144-8651-CD5ECD4022A3}">
      <dgm:prSet/>
      <dgm:spPr/>
      <dgm:t>
        <a:bodyPr/>
        <a:lstStyle/>
        <a:p>
          <a:r>
            <a:rPr lang="en-US" sz="2800" dirty="0"/>
            <a:t>3. Data Analysis</a:t>
          </a:r>
        </a:p>
      </dgm:t>
    </dgm:pt>
    <dgm:pt modelId="{43413F1D-1C22-3A4C-A9EA-CB2CC27ACC22}" type="parTrans" cxnId="{0598FD87-A2C1-E04A-8F03-E1CE5843682F}">
      <dgm:prSet/>
      <dgm:spPr/>
      <dgm:t>
        <a:bodyPr/>
        <a:lstStyle/>
        <a:p>
          <a:endParaRPr lang="en-US"/>
        </a:p>
      </dgm:t>
    </dgm:pt>
    <dgm:pt modelId="{9CD7A9F3-C663-8E40-927D-6F0B73D16CCE}" type="sibTrans" cxnId="{0598FD87-A2C1-E04A-8F03-E1CE5843682F}">
      <dgm:prSet/>
      <dgm:spPr/>
      <dgm:t>
        <a:bodyPr/>
        <a:lstStyle/>
        <a:p>
          <a:endParaRPr lang="en-US"/>
        </a:p>
      </dgm:t>
    </dgm:pt>
    <dgm:pt modelId="{32E4639D-AACB-9447-B3D4-5039D2466172}">
      <dgm:prSet custT="1"/>
      <dgm:spPr/>
      <dgm:t>
        <a:bodyPr/>
        <a:lstStyle/>
        <a:p>
          <a:r>
            <a:rPr lang="en-US" sz="2400" dirty="0"/>
            <a:t>Exploratory data analysis using word frequency distributions and n-grams</a:t>
          </a:r>
        </a:p>
      </dgm:t>
    </dgm:pt>
    <dgm:pt modelId="{602C2484-1CDD-5D4E-A513-201C2C4942EE}" type="parTrans" cxnId="{100632AA-A531-CB44-A066-615850E6FA68}">
      <dgm:prSet/>
      <dgm:spPr/>
      <dgm:t>
        <a:bodyPr/>
        <a:lstStyle/>
        <a:p>
          <a:endParaRPr lang="en-US"/>
        </a:p>
      </dgm:t>
    </dgm:pt>
    <dgm:pt modelId="{FBBD087A-0FDB-7D47-8D38-83C2232E42A8}" type="sibTrans" cxnId="{100632AA-A531-CB44-A066-615850E6FA68}">
      <dgm:prSet/>
      <dgm:spPr/>
      <dgm:t>
        <a:bodyPr/>
        <a:lstStyle/>
        <a:p>
          <a:endParaRPr lang="en-US"/>
        </a:p>
      </dgm:t>
    </dgm:pt>
    <dgm:pt modelId="{2D1B055A-BEDB-A040-8C4E-702BC8E22625}">
      <dgm:prSet custT="1"/>
      <dgm:spPr/>
      <dgm:t>
        <a:bodyPr/>
        <a:lstStyle/>
        <a:p>
          <a:r>
            <a:rPr lang="en-US" sz="2400" dirty="0"/>
            <a:t>Aggregating topic modeling for theme identification and sentiment analysis for sentiment classification of identified themes</a:t>
          </a:r>
        </a:p>
      </dgm:t>
    </dgm:pt>
    <dgm:pt modelId="{7A223B82-EEA4-2348-96F8-06566E67724A}" type="parTrans" cxnId="{89F544CD-B415-4343-AEB9-87D851338610}">
      <dgm:prSet/>
      <dgm:spPr/>
      <dgm:t>
        <a:bodyPr/>
        <a:lstStyle/>
        <a:p>
          <a:endParaRPr lang="en-US"/>
        </a:p>
      </dgm:t>
    </dgm:pt>
    <dgm:pt modelId="{C00FD8AE-26A7-7A41-991C-D3EC79F5D7B0}" type="sibTrans" cxnId="{89F544CD-B415-4343-AEB9-87D851338610}">
      <dgm:prSet/>
      <dgm:spPr/>
      <dgm:t>
        <a:bodyPr/>
        <a:lstStyle/>
        <a:p>
          <a:endParaRPr lang="en-US"/>
        </a:p>
      </dgm:t>
    </dgm:pt>
    <dgm:pt modelId="{7C98CA3F-3D61-A540-9C57-FA3F9EEA3380}">
      <dgm:prSet custT="1"/>
      <dgm:spPr/>
      <dgm:t>
        <a:bodyPr/>
        <a:lstStyle/>
        <a:p>
          <a:r>
            <a:rPr lang="en-US" sz="2400" dirty="0"/>
            <a:t>Related publication identification</a:t>
          </a:r>
        </a:p>
      </dgm:t>
    </dgm:pt>
    <dgm:pt modelId="{E652BADE-66AA-0C44-A008-0A3E1BC9A066}" type="parTrans" cxnId="{2D7A940F-8FAB-2948-B3A2-0DA41F1B5C24}">
      <dgm:prSet/>
      <dgm:spPr/>
      <dgm:t>
        <a:bodyPr/>
        <a:lstStyle/>
        <a:p>
          <a:endParaRPr lang="en-US"/>
        </a:p>
      </dgm:t>
    </dgm:pt>
    <dgm:pt modelId="{D354A6EA-E30C-EC49-A8D0-CA964F02536B}" type="sibTrans" cxnId="{2D7A940F-8FAB-2948-B3A2-0DA41F1B5C24}">
      <dgm:prSet/>
      <dgm:spPr/>
      <dgm:t>
        <a:bodyPr/>
        <a:lstStyle/>
        <a:p>
          <a:endParaRPr lang="en-US"/>
        </a:p>
      </dgm:t>
    </dgm:pt>
    <dgm:pt modelId="{8453804E-F0D1-5745-B505-D07A8731F767}" type="pres">
      <dgm:prSet presAssocID="{DC3651A2-ECA0-324B-938C-15C61C09A13A}" presName="Name0" presStyleCnt="0">
        <dgm:presLayoutVars>
          <dgm:chMax val="7"/>
          <dgm:chPref val="7"/>
          <dgm:dir/>
        </dgm:presLayoutVars>
      </dgm:prSet>
      <dgm:spPr/>
    </dgm:pt>
    <dgm:pt modelId="{C3D52BD9-C72A-FB41-A508-1B84FC5D5578}" type="pres">
      <dgm:prSet presAssocID="{DC3651A2-ECA0-324B-938C-15C61C09A13A}" presName="Name1" presStyleCnt="0"/>
      <dgm:spPr/>
    </dgm:pt>
    <dgm:pt modelId="{63BD68E0-C390-A546-81F1-2964526220E9}" type="pres">
      <dgm:prSet presAssocID="{DC3651A2-ECA0-324B-938C-15C61C09A13A}" presName="cycle" presStyleCnt="0"/>
      <dgm:spPr/>
    </dgm:pt>
    <dgm:pt modelId="{C4C10423-3A0A-954F-8E12-9F19DA82A665}" type="pres">
      <dgm:prSet presAssocID="{DC3651A2-ECA0-324B-938C-15C61C09A13A}" presName="srcNode" presStyleLbl="node1" presStyleIdx="0" presStyleCnt="3"/>
      <dgm:spPr/>
    </dgm:pt>
    <dgm:pt modelId="{73B3F93D-CE1C-2A42-B849-65E77CA993DA}" type="pres">
      <dgm:prSet presAssocID="{DC3651A2-ECA0-324B-938C-15C61C09A13A}" presName="conn" presStyleLbl="parChTrans1D2" presStyleIdx="0" presStyleCnt="1"/>
      <dgm:spPr/>
    </dgm:pt>
    <dgm:pt modelId="{95DAF721-F19D-2446-B861-D4F060D0B3CF}" type="pres">
      <dgm:prSet presAssocID="{DC3651A2-ECA0-324B-938C-15C61C09A13A}" presName="extraNode" presStyleLbl="node1" presStyleIdx="0" presStyleCnt="3"/>
      <dgm:spPr/>
    </dgm:pt>
    <dgm:pt modelId="{CC66DAC5-8DF3-284A-AAE0-16B4326D2902}" type="pres">
      <dgm:prSet presAssocID="{DC3651A2-ECA0-324B-938C-15C61C09A13A}" presName="dstNode" presStyleLbl="node1" presStyleIdx="0" presStyleCnt="3"/>
      <dgm:spPr/>
    </dgm:pt>
    <dgm:pt modelId="{A37E4AEF-81DF-4941-A6D7-DE200156A2B5}" type="pres">
      <dgm:prSet presAssocID="{4C8A0589-20D5-084E-A6FD-1584D5B376C8}" presName="text_1" presStyleLbl="node1" presStyleIdx="0" presStyleCnt="3">
        <dgm:presLayoutVars>
          <dgm:bulletEnabled val="1"/>
        </dgm:presLayoutVars>
      </dgm:prSet>
      <dgm:spPr/>
    </dgm:pt>
    <dgm:pt modelId="{99B334A0-6F00-0A42-B627-BAE3AE45BBD5}" type="pres">
      <dgm:prSet presAssocID="{4C8A0589-20D5-084E-A6FD-1584D5B376C8}" presName="accent_1" presStyleCnt="0"/>
      <dgm:spPr/>
    </dgm:pt>
    <dgm:pt modelId="{7DC8B209-8B75-E64C-ADED-2D9F072DE7DD}" type="pres">
      <dgm:prSet presAssocID="{4C8A0589-20D5-084E-A6FD-1584D5B376C8}" presName="accentRepeatNode" presStyleLbl="solidFgAcc1" presStyleIdx="0" presStyleCnt="3"/>
      <dgm:spPr/>
    </dgm:pt>
    <dgm:pt modelId="{74DCDB18-90FC-7941-99DE-E503962FFBAF}" type="pres">
      <dgm:prSet presAssocID="{38E47B0B-5AC1-4B40-8230-1F951CCA105C}" presName="text_2" presStyleLbl="node1" presStyleIdx="1" presStyleCnt="3">
        <dgm:presLayoutVars>
          <dgm:bulletEnabled val="1"/>
        </dgm:presLayoutVars>
      </dgm:prSet>
      <dgm:spPr/>
    </dgm:pt>
    <dgm:pt modelId="{957B2D89-E4DD-0F4C-90EE-CFFA7A33A3F2}" type="pres">
      <dgm:prSet presAssocID="{38E47B0B-5AC1-4B40-8230-1F951CCA105C}" presName="accent_2" presStyleCnt="0"/>
      <dgm:spPr/>
    </dgm:pt>
    <dgm:pt modelId="{2B4D0358-1095-0143-8EDD-8ADF0E445532}" type="pres">
      <dgm:prSet presAssocID="{38E47B0B-5AC1-4B40-8230-1F951CCA105C}" presName="accentRepeatNode" presStyleLbl="solidFgAcc1" presStyleIdx="1" presStyleCnt="3"/>
      <dgm:spPr/>
    </dgm:pt>
    <dgm:pt modelId="{C8B1DB47-596C-A043-9F9F-3146359F2F20}" type="pres">
      <dgm:prSet presAssocID="{11DE0C7F-E482-3144-8651-CD5ECD4022A3}" presName="text_3" presStyleLbl="node1" presStyleIdx="2" presStyleCnt="3">
        <dgm:presLayoutVars>
          <dgm:bulletEnabled val="1"/>
        </dgm:presLayoutVars>
      </dgm:prSet>
      <dgm:spPr/>
    </dgm:pt>
    <dgm:pt modelId="{8A80761F-98D3-DB42-9707-64A3A1AD2A3D}" type="pres">
      <dgm:prSet presAssocID="{11DE0C7F-E482-3144-8651-CD5ECD4022A3}" presName="accent_3" presStyleCnt="0"/>
      <dgm:spPr/>
    </dgm:pt>
    <dgm:pt modelId="{378AD621-A3D1-1E48-A21C-A5CD7F5847E1}" type="pres">
      <dgm:prSet presAssocID="{11DE0C7F-E482-3144-8651-CD5ECD4022A3}" presName="accentRepeatNode" presStyleLbl="solidFgAcc1" presStyleIdx="2" presStyleCnt="3"/>
      <dgm:spPr/>
    </dgm:pt>
  </dgm:ptLst>
  <dgm:cxnLst>
    <dgm:cxn modelId="{2D7A940F-8FAB-2948-B3A2-0DA41F1B5C24}" srcId="{4C8A0589-20D5-084E-A6FD-1584D5B376C8}" destId="{7C98CA3F-3D61-A540-9C57-FA3F9EEA3380}" srcOrd="0" destOrd="0" parTransId="{E652BADE-66AA-0C44-A008-0A3E1BC9A066}" sibTransId="{D354A6EA-E30C-EC49-A8D0-CA964F02536B}"/>
    <dgm:cxn modelId="{B97FD212-63A4-0C48-9207-91C3CEF5A0C5}" srcId="{DC3651A2-ECA0-324B-938C-15C61C09A13A}" destId="{4C8A0589-20D5-084E-A6FD-1584D5B376C8}" srcOrd="0" destOrd="0" parTransId="{087F150D-CD14-2640-B535-7669EF9891F7}" sibTransId="{DC71E337-215D-B844-8502-47C2CE98733D}"/>
    <dgm:cxn modelId="{563BE945-96D8-E54E-8709-AD2D679C265C}" srcId="{38E47B0B-5AC1-4B40-8230-1F951CCA105C}" destId="{BC8649E9-2498-0E4F-8262-BB036A3E9B35}" srcOrd="0" destOrd="0" parTransId="{BF2C6DA9-E017-B541-8C66-9B34F356CF7D}" sibTransId="{0BC120D1-D9FF-F547-92EC-DA5A718E64B9}"/>
    <dgm:cxn modelId="{B5830146-3BFC-A641-823C-8B678775003B}" type="presOf" srcId="{DC3651A2-ECA0-324B-938C-15C61C09A13A}" destId="{8453804E-F0D1-5745-B505-D07A8731F767}" srcOrd="0" destOrd="0" presId="urn:microsoft.com/office/officeart/2008/layout/VerticalCurvedList"/>
    <dgm:cxn modelId="{CF056E46-465C-8D46-A2ED-40353BE91477}" type="presOf" srcId="{32E4639D-AACB-9447-B3D4-5039D2466172}" destId="{C8B1DB47-596C-A043-9F9F-3146359F2F20}" srcOrd="0" destOrd="1" presId="urn:microsoft.com/office/officeart/2008/layout/VerticalCurvedList"/>
    <dgm:cxn modelId="{B3713F4A-CBF3-8C44-80B1-93DE56EE1059}" type="presOf" srcId="{D354A6EA-E30C-EC49-A8D0-CA964F02536B}" destId="{73B3F93D-CE1C-2A42-B849-65E77CA993DA}" srcOrd="0" destOrd="0" presId="urn:microsoft.com/office/officeart/2008/layout/VerticalCurvedList"/>
    <dgm:cxn modelId="{87C7FD50-80E8-F44E-B027-ACC0DB52F369}" type="presOf" srcId="{2D1B055A-BEDB-A040-8C4E-702BC8E22625}" destId="{C8B1DB47-596C-A043-9F9F-3146359F2F20}" srcOrd="0" destOrd="2" presId="urn:microsoft.com/office/officeart/2008/layout/VerticalCurvedList"/>
    <dgm:cxn modelId="{93D98B5A-8BD5-D644-AAB9-5FF3AB042CB0}" srcId="{DC3651A2-ECA0-324B-938C-15C61C09A13A}" destId="{38E47B0B-5AC1-4B40-8230-1F951CCA105C}" srcOrd="1" destOrd="0" parTransId="{3BB3A0F2-8839-5B4A-92A7-C69A25AA2107}" sibTransId="{5D5FFBFF-56D1-EE4F-B4F8-8F2A96E60AEA}"/>
    <dgm:cxn modelId="{A4C0EA7E-A22F-2A4D-8F64-C54A708DDBCA}" type="presOf" srcId="{11DE0C7F-E482-3144-8651-CD5ECD4022A3}" destId="{C8B1DB47-596C-A043-9F9F-3146359F2F20}" srcOrd="0" destOrd="0" presId="urn:microsoft.com/office/officeart/2008/layout/VerticalCurvedList"/>
    <dgm:cxn modelId="{0598FD87-A2C1-E04A-8F03-E1CE5843682F}" srcId="{DC3651A2-ECA0-324B-938C-15C61C09A13A}" destId="{11DE0C7F-E482-3144-8651-CD5ECD4022A3}" srcOrd="2" destOrd="0" parTransId="{43413F1D-1C22-3A4C-A9EA-CB2CC27ACC22}" sibTransId="{9CD7A9F3-C663-8E40-927D-6F0B73D16CCE}"/>
    <dgm:cxn modelId="{B5557397-DD10-A848-A924-106AE10F2EAF}" srcId="{38E47B0B-5AC1-4B40-8230-1F951CCA105C}" destId="{896A9F6F-732B-3D42-83E9-300E71C1FF17}" srcOrd="1" destOrd="0" parTransId="{F34DA189-A490-5547-A9DC-79F52C5ABB0E}" sibTransId="{9D7B941F-4A44-EC44-88E4-117EE920AD99}"/>
    <dgm:cxn modelId="{4C381BA9-B092-9D4D-B314-D62AEC6F8A9B}" type="presOf" srcId="{4C8A0589-20D5-084E-A6FD-1584D5B376C8}" destId="{A37E4AEF-81DF-4941-A6D7-DE200156A2B5}" srcOrd="0" destOrd="0" presId="urn:microsoft.com/office/officeart/2008/layout/VerticalCurvedList"/>
    <dgm:cxn modelId="{EAE1D6A9-1686-1443-B175-F763E4BAD216}" srcId="{4C8A0589-20D5-084E-A6FD-1584D5B376C8}" destId="{65C6914C-E284-FD41-AC01-6200727319AD}" srcOrd="1" destOrd="0" parTransId="{36EA0701-1E68-0841-9869-27CC97F4A445}" sibTransId="{5259B807-7FE0-4D43-A53E-A53FE513A2B0}"/>
    <dgm:cxn modelId="{100632AA-A531-CB44-A066-615850E6FA68}" srcId="{11DE0C7F-E482-3144-8651-CD5ECD4022A3}" destId="{32E4639D-AACB-9447-B3D4-5039D2466172}" srcOrd="0" destOrd="0" parTransId="{602C2484-1CDD-5D4E-A513-201C2C4942EE}" sibTransId="{FBBD087A-0FDB-7D47-8D38-83C2232E42A8}"/>
    <dgm:cxn modelId="{2CA351C7-57CA-0442-B822-F4324555E5BF}" type="presOf" srcId="{38E47B0B-5AC1-4B40-8230-1F951CCA105C}" destId="{74DCDB18-90FC-7941-99DE-E503962FFBAF}" srcOrd="0" destOrd="0" presId="urn:microsoft.com/office/officeart/2008/layout/VerticalCurvedList"/>
    <dgm:cxn modelId="{B2B012C8-AA4C-B644-A550-CDBF34148388}" type="presOf" srcId="{BC8649E9-2498-0E4F-8262-BB036A3E9B35}" destId="{74DCDB18-90FC-7941-99DE-E503962FFBAF}" srcOrd="0" destOrd="1" presId="urn:microsoft.com/office/officeart/2008/layout/VerticalCurvedList"/>
    <dgm:cxn modelId="{D06F14C8-6CFD-E244-A536-3A978B2D0E28}" type="presOf" srcId="{65C6914C-E284-FD41-AC01-6200727319AD}" destId="{A37E4AEF-81DF-4941-A6D7-DE200156A2B5}" srcOrd="0" destOrd="2" presId="urn:microsoft.com/office/officeart/2008/layout/VerticalCurvedList"/>
    <dgm:cxn modelId="{89F544CD-B415-4343-AEB9-87D851338610}" srcId="{11DE0C7F-E482-3144-8651-CD5ECD4022A3}" destId="{2D1B055A-BEDB-A040-8C4E-702BC8E22625}" srcOrd="1" destOrd="0" parTransId="{7A223B82-EEA4-2348-96F8-06566E67724A}" sibTransId="{C00FD8AE-26A7-7A41-991C-D3EC79F5D7B0}"/>
    <dgm:cxn modelId="{F1EB62CF-DED6-2F49-8D61-44AEC6C372D1}" type="presOf" srcId="{7C98CA3F-3D61-A540-9C57-FA3F9EEA3380}" destId="{A37E4AEF-81DF-4941-A6D7-DE200156A2B5}" srcOrd="0" destOrd="1" presId="urn:microsoft.com/office/officeart/2008/layout/VerticalCurvedList"/>
    <dgm:cxn modelId="{FA5526EE-AA39-E44E-9E62-8F51F6BB60FA}" type="presOf" srcId="{896A9F6F-732B-3D42-83E9-300E71C1FF17}" destId="{74DCDB18-90FC-7941-99DE-E503962FFBAF}" srcOrd="0" destOrd="2" presId="urn:microsoft.com/office/officeart/2008/layout/VerticalCurvedList"/>
    <dgm:cxn modelId="{313378AD-DD1B-2945-8F0C-B07B6AAD2CCA}" type="presParOf" srcId="{8453804E-F0D1-5745-B505-D07A8731F767}" destId="{C3D52BD9-C72A-FB41-A508-1B84FC5D5578}" srcOrd="0" destOrd="0" presId="urn:microsoft.com/office/officeart/2008/layout/VerticalCurvedList"/>
    <dgm:cxn modelId="{9A790609-BC52-3248-838C-E06F237C63FC}" type="presParOf" srcId="{C3D52BD9-C72A-FB41-A508-1B84FC5D5578}" destId="{63BD68E0-C390-A546-81F1-2964526220E9}" srcOrd="0" destOrd="0" presId="urn:microsoft.com/office/officeart/2008/layout/VerticalCurvedList"/>
    <dgm:cxn modelId="{C1D61613-EB18-1D44-B3CF-95D47A0896C0}" type="presParOf" srcId="{63BD68E0-C390-A546-81F1-2964526220E9}" destId="{C4C10423-3A0A-954F-8E12-9F19DA82A665}" srcOrd="0" destOrd="0" presId="urn:microsoft.com/office/officeart/2008/layout/VerticalCurvedList"/>
    <dgm:cxn modelId="{9679DD2C-27A5-1A4B-BA9A-A3B32949AD0A}" type="presParOf" srcId="{63BD68E0-C390-A546-81F1-2964526220E9}" destId="{73B3F93D-CE1C-2A42-B849-65E77CA993DA}" srcOrd="1" destOrd="0" presId="urn:microsoft.com/office/officeart/2008/layout/VerticalCurvedList"/>
    <dgm:cxn modelId="{620EF871-08AE-0D49-A343-0E42D540B048}" type="presParOf" srcId="{63BD68E0-C390-A546-81F1-2964526220E9}" destId="{95DAF721-F19D-2446-B861-D4F060D0B3CF}" srcOrd="2" destOrd="0" presId="urn:microsoft.com/office/officeart/2008/layout/VerticalCurvedList"/>
    <dgm:cxn modelId="{FC387277-56AD-6342-978B-34F461887694}" type="presParOf" srcId="{63BD68E0-C390-A546-81F1-2964526220E9}" destId="{CC66DAC5-8DF3-284A-AAE0-16B4326D2902}" srcOrd="3" destOrd="0" presId="urn:microsoft.com/office/officeart/2008/layout/VerticalCurvedList"/>
    <dgm:cxn modelId="{1A7CA4E8-3668-E940-8D51-BA75CFEC5584}" type="presParOf" srcId="{C3D52BD9-C72A-FB41-A508-1B84FC5D5578}" destId="{A37E4AEF-81DF-4941-A6D7-DE200156A2B5}" srcOrd="1" destOrd="0" presId="urn:microsoft.com/office/officeart/2008/layout/VerticalCurvedList"/>
    <dgm:cxn modelId="{2DE194D4-FBAB-B24A-9C00-160F7D1DA7A8}" type="presParOf" srcId="{C3D52BD9-C72A-FB41-A508-1B84FC5D5578}" destId="{99B334A0-6F00-0A42-B627-BAE3AE45BBD5}" srcOrd="2" destOrd="0" presId="urn:microsoft.com/office/officeart/2008/layout/VerticalCurvedList"/>
    <dgm:cxn modelId="{2C0F3F57-44BB-F44C-999D-402C644A9B8F}" type="presParOf" srcId="{99B334A0-6F00-0A42-B627-BAE3AE45BBD5}" destId="{7DC8B209-8B75-E64C-ADED-2D9F072DE7DD}" srcOrd="0" destOrd="0" presId="urn:microsoft.com/office/officeart/2008/layout/VerticalCurvedList"/>
    <dgm:cxn modelId="{AAC32591-A317-044F-9BA0-2ABCDCB82FF6}" type="presParOf" srcId="{C3D52BD9-C72A-FB41-A508-1B84FC5D5578}" destId="{74DCDB18-90FC-7941-99DE-E503962FFBAF}" srcOrd="3" destOrd="0" presId="urn:microsoft.com/office/officeart/2008/layout/VerticalCurvedList"/>
    <dgm:cxn modelId="{75DB8A8F-41C5-E246-A791-618CD2D0CA56}" type="presParOf" srcId="{C3D52BD9-C72A-FB41-A508-1B84FC5D5578}" destId="{957B2D89-E4DD-0F4C-90EE-CFFA7A33A3F2}" srcOrd="4" destOrd="0" presId="urn:microsoft.com/office/officeart/2008/layout/VerticalCurvedList"/>
    <dgm:cxn modelId="{7EAE5A34-4F56-0440-BBCB-977E6C834071}" type="presParOf" srcId="{957B2D89-E4DD-0F4C-90EE-CFFA7A33A3F2}" destId="{2B4D0358-1095-0143-8EDD-8ADF0E445532}" srcOrd="0" destOrd="0" presId="urn:microsoft.com/office/officeart/2008/layout/VerticalCurvedList"/>
    <dgm:cxn modelId="{ABC624F5-216C-3944-9F3B-F8AC78EBA7A3}" type="presParOf" srcId="{C3D52BD9-C72A-FB41-A508-1B84FC5D5578}" destId="{C8B1DB47-596C-A043-9F9F-3146359F2F20}" srcOrd="5" destOrd="0" presId="urn:microsoft.com/office/officeart/2008/layout/VerticalCurvedList"/>
    <dgm:cxn modelId="{23A9AABB-05FA-E04E-8976-E85A59D36CE7}" type="presParOf" srcId="{C3D52BD9-C72A-FB41-A508-1B84FC5D5578}" destId="{8A80761F-98D3-DB42-9707-64A3A1AD2A3D}" srcOrd="6" destOrd="0" presId="urn:microsoft.com/office/officeart/2008/layout/VerticalCurvedList"/>
    <dgm:cxn modelId="{C1C508BE-40EE-7B43-85C9-8C08E701A1DE}" type="presParOf" srcId="{8A80761F-98D3-DB42-9707-64A3A1AD2A3D}" destId="{378AD621-A3D1-1E48-A21C-A5CD7F5847E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5825A8-8429-C145-AEED-622DE5DAB69B}" type="doc">
      <dgm:prSet loTypeId="urn:microsoft.com/office/officeart/2005/8/layout/vProcess5" loCatId="" qsTypeId="urn:microsoft.com/office/officeart/2005/8/quickstyle/simple2" qsCatId="simple" csTypeId="urn:microsoft.com/office/officeart/2005/8/colors/colorful3" csCatId="colorful" phldr="1"/>
      <dgm:spPr/>
    </dgm:pt>
    <dgm:pt modelId="{5140D2E2-7F8C-2448-A873-182F64D432B9}">
      <dgm:prSet/>
      <dgm:spPr/>
      <dgm:t>
        <a:bodyPr/>
        <a:lstStyle/>
        <a:p>
          <a:r>
            <a:rPr lang="en-US" dirty="0"/>
            <a:t>Constructed publication DOI URLs from DOI identifiers collected from </a:t>
          </a:r>
          <a:r>
            <a:rPr lang="en-US" dirty="0" err="1"/>
            <a:t>xDD</a:t>
          </a:r>
          <a:r>
            <a:rPr lang="en-US" dirty="0"/>
            <a:t> API</a:t>
          </a:r>
        </a:p>
      </dgm:t>
    </dgm:pt>
    <dgm:pt modelId="{CF957013-3261-3640-947A-258BCBE1DA68}" type="parTrans" cxnId="{8ADBF247-6C6C-0345-B802-4081EB240F6C}">
      <dgm:prSet/>
      <dgm:spPr/>
      <dgm:t>
        <a:bodyPr/>
        <a:lstStyle/>
        <a:p>
          <a:endParaRPr lang="en-US"/>
        </a:p>
      </dgm:t>
    </dgm:pt>
    <dgm:pt modelId="{8B3C4C2E-A6C2-374D-8F49-80004A228419}" type="sibTrans" cxnId="{8ADBF247-6C6C-0345-B802-4081EB240F6C}">
      <dgm:prSet/>
      <dgm:spPr/>
      <dgm:t>
        <a:bodyPr/>
        <a:lstStyle/>
        <a:p>
          <a:endParaRPr lang="en-US"/>
        </a:p>
      </dgm:t>
    </dgm:pt>
    <dgm:pt modelId="{910A592A-358F-2D4D-B29E-95066B894917}">
      <dgm:prSet/>
      <dgm:spPr/>
      <dgm:t>
        <a:bodyPr/>
        <a:lstStyle/>
        <a:p>
          <a:r>
            <a:rPr lang="en-US"/>
            <a:t>Used Selenium WebDriver and BeautifulSoup for scraping full-text from publication webpages</a:t>
          </a:r>
          <a:endParaRPr lang="en-US" dirty="0"/>
        </a:p>
      </dgm:t>
    </dgm:pt>
    <dgm:pt modelId="{D71DC87D-8CCD-C04E-8F74-8B872020355C}" type="parTrans" cxnId="{4EA08430-08D5-594F-9C48-DC88B7A08708}">
      <dgm:prSet/>
      <dgm:spPr/>
      <dgm:t>
        <a:bodyPr/>
        <a:lstStyle/>
        <a:p>
          <a:endParaRPr lang="en-US"/>
        </a:p>
      </dgm:t>
    </dgm:pt>
    <dgm:pt modelId="{CE255F89-ED73-1F4A-963C-C0AC55B1D3A1}" type="sibTrans" cxnId="{4EA08430-08D5-594F-9C48-DC88B7A08708}">
      <dgm:prSet/>
      <dgm:spPr/>
      <dgm:t>
        <a:bodyPr/>
        <a:lstStyle/>
        <a:p>
          <a:endParaRPr lang="en-US"/>
        </a:p>
      </dgm:t>
    </dgm:pt>
    <dgm:pt modelId="{997D5640-678C-924F-82CE-A81D5CB20C1C}">
      <dgm:prSet/>
      <dgm:spPr/>
      <dgm:t>
        <a:bodyPr/>
        <a:lstStyle/>
        <a:p>
          <a:r>
            <a:rPr lang="en-US" dirty="0"/>
            <a:t>Specific sections targeted for scraping (abstract, methods, results, conclusion, etc.)</a:t>
          </a:r>
        </a:p>
      </dgm:t>
    </dgm:pt>
    <dgm:pt modelId="{B5EC1BD7-2CFA-714C-994E-63A207A9B701}" type="parTrans" cxnId="{C8AE184B-7DF8-5849-A272-CBC83A79A5C6}">
      <dgm:prSet/>
      <dgm:spPr/>
      <dgm:t>
        <a:bodyPr/>
        <a:lstStyle/>
        <a:p>
          <a:endParaRPr lang="en-US"/>
        </a:p>
      </dgm:t>
    </dgm:pt>
    <dgm:pt modelId="{5B81DE88-4CAF-4B49-ABBE-834349F07FCB}" type="sibTrans" cxnId="{C8AE184B-7DF8-5849-A272-CBC83A79A5C6}">
      <dgm:prSet/>
      <dgm:spPr/>
      <dgm:t>
        <a:bodyPr/>
        <a:lstStyle/>
        <a:p>
          <a:endParaRPr lang="en-US"/>
        </a:p>
      </dgm:t>
    </dgm:pt>
    <dgm:pt modelId="{D9F5AE4F-11ED-8844-9C3F-1DE49D6A03B2}">
      <dgm:prSet/>
      <dgm:spPr/>
      <dgm:t>
        <a:bodyPr/>
        <a:lstStyle/>
        <a:p>
          <a:r>
            <a:rPr lang="en-US" dirty="0"/>
            <a:t>Filters included for handling inconsistencies and scraping issues </a:t>
          </a:r>
        </a:p>
      </dgm:t>
    </dgm:pt>
    <dgm:pt modelId="{2709353A-0950-094C-B4EC-71DC27DF1495}" type="parTrans" cxnId="{CE3903A2-78E3-F04D-811B-BFE02B05049E}">
      <dgm:prSet/>
      <dgm:spPr/>
      <dgm:t>
        <a:bodyPr/>
        <a:lstStyle/>
        <a:p>
          <a:endParaRPr lang="en-US"/>
        </a:p>
      </dgm:t>
    </dgm:pt>
    <dgm:pt modelId="{E1F6EEE1-0D7A-CC44-8DBA-2C4130834892}" type="sibTrans" cxnId="{CE3903A2-78E3-F04D-811B-BFE02B05049E}">
      <dgm:prSet/>
      <dgm:spPr/>
      <dgm:t>
        <a:bodyPr/>
        <a:lstStyle/>
        <a:p>
          <a:endParaRPr lang="en-US"/>
        </a:p>
      </dgm:t>
    </dgm:pt>
    <dgm:pt modelId="{65A816D1-8980-8F44-AA26-AFE77116AD09}">
      <dgm:prSet/>
      <dgm:spPr/>
      <dgm:t>
        <a:bodyPr/>
        <a:lstStyle/>
        <a:p>
          <a:r>
            <a:rPr lang="en-US" dirty="0"/>
            <a:t>89 publications successfully scraped and saved as HTML files</a:t>
          </a:r>
        </a:p>
      </dgm:t>
    </dgm:pt>
    <dgm:pt modelId="{D6CF9E00-3C83-054B-9F89-F8D78698C9C3}" type="parTrans" cxnId="{55D27C3D-36E9-784C-9DC0-ED7490F06D8A}">
      <dgm:prSet/>
      <dgm:spPr/>
      <dgm:t>
        <a:bodyPr/>
        <a:lstStyle/>
        <a:p>
          <a:endParaRPr lang="en-US"/>
        </a:p>
      </dgm:t>
    </dgm:pt>
    <dgm:pt modelId="{4F00D190-5556-3241-BD9F-B766F9135833}" type="sibTrans" cxnId="{55D27C3D-36E9-784C-9DC0-ED7490F06D8A}">
      <dgm:prSet/>
      <dgm:spPr/>
      <dgm:t>
        <a:bodyPr/>
        <a:lstStyle/>
        <a:p>
          <a:endParaRPr lang="en-US"/>
        </a:p>
      </dgm:t>
    </dgm:pt>
    <dgm:pt modelId="{2FEEB394-8CC5-144E-B921-EA4F384CE0F8}" type="pres">
      <dgm:prSet presAssocID="{AB5825A8-8429-C145-AEED-622DE5DAB69B}" presName="outerComposite" presStyleCnt="0">
        <dgm:presLayoutVars>
          <dgm:chMax val="5"/>
          <dgm:dir/>
          <dgm:resizeHandles val="exact"/>
        </dgm:presLayoutVars>
      </dgm:prSet>
      <dgm:spPr/>
    </dgm:pt>
    <dgm:pt modelId="{A3515FFA-058D-0543-B250-31CEB0FD08C5}" type="pres">
      <dgm:prSet presAssocID="{AB5825A8-8429-C145-AEED-622DE5DAB69B}" presName="dummyMaxCanvas" presStyleCnt="0">
        <dgm:presLayoutVars/>
      </dgm:prSet>
      <dgm:spPr/>
    </dgm:pt>
    <dgm:pt modelId="{11C64E9D-CA22-CD46-807E-422DFC2A6CB6}" type="pres">
      <dgm:prSet presAssocID="{AB5825A8-8429-C145-AEED-622DE5DAB69B}" presName="FiveNodes_1" presStyleLbl="node1" presStyleIdx="0" presStyleCnt="5">
        <dgm:presLayoutVars>
          <dgm:bulletEnabled val="1"/>
        </dgm:presLayoutVars>
      </dgm:prSet>
      <dgm:spPr/>
    </dgm:pt>
    <dgm:pt modelId="{A6B8C194-BD3D-B84C-8DDF-5F0E29CD5E64}" type="pres">
      <dgm:prSet presAssocID="{AB5825A8-8429-C145-AEED-622DE5DAB69B}" presName="FiveNodes_2" presStyleLbl="node1" presStyleIdx="1" presStyleCnt="5">
        <dgm:presLayoutVars>
          <dgm:bulletEnabled val="1"/>
        </dgm:presLayoutVars>
      </dgm:prSet>
      <dgm:spPr/>
    </dgm:pt>
    <dgm:pt modelId="{DEF84D8B-E77F-9843-931A-C5559549253D}" type="pres">
      <dgm:prSet presAssocID="{AB5825A8-8429-C145-AEED-622DE5DAB69B}" presName="FiveNodes_3" presStyleLbl="node1" presStyleIdx="2" presStyleCnt="5">
        <dgm:presLayoutVars>
          <dgm:bulletEnabled val="1"/>
        </dgm:presLayoutVars>
      </dgm:prSet>
      <dgm:spPr/>
    </dgm:pt>
    <dgm:pt modelId="{C1BE58C3-71E3-6B41-B04B-95453D780B1A}" type="pres">
      <dgm:prSet presAssocID="{AB5825A8-8429-C145-AEED-622DE5DAB69B}" presName="FiveNodes_4" presStyleLbl="node1" presStyleIdx="3" presStyleCnt="5">
        <dgm:presLayoutVars>
          <dgm:bulletEnabled val="1"/>
        </dgm:presLayoutVars>
      </dgm:prSet>
      <dgm:spPr/>
    </dgm:pt>
    <dgm:pt modelId="{4EEFB59F-D7C6-8148-865F-53A399FA8CFE}" type="pres">
      <dgm:prSet presAssocID="{AB5825A8-8429-C145-AEED-622DE5DAB69B}" presName="FiveNodes_5" presStyleLbl="node1" presStyleIdx="4" presStyleCnt="5">
        <dgm:presLayoutVars>
          <dgm:bulletEnabled val="1"/>
        </dgm:presLayoutVars>
      </dgm:prSet>
      <dgm:spPr/>
    </dgm:pt>
    <dgm:pt modelId="{2CA65260-4B94-F842-8A38-25FE1523B48C}" type="pres">
      <dgm:prSet presAssocID="{AB5825A8-8429-C145-AEED-622DE5DAB69B}" presName="FiveConn_1-2" presStyleLbl="fgAccFollowNode1" presStyleIdx="0" presStyleCnt="4">
        <dgm:presLayoutVars>
          <dgm:bulletEnabled val="1"/>
        </dgm:presLayoutVars>
      </dgm:prSet>
      <dgm:spPr/>
    </dgm:pt>
    <dgm:pt modelId="{B94F780D-31AE-CB49-A7E7-176342296260}" type="pres">
      <dgm:prSet presAssocID="{AB5825A8-8429-C145-AEED-622DE5DAB69B}" presName="FiveConn_2-3" presStyleLbl="fgAccFollowNode1" presStyleIdx="1" presStyleCnt="4">
        <dgm:presLayoutVars>
          <dgm:bulletEnabled val="1"/>
        </dgm:presLayoutVars>
      </dgm:prSet>
      <dgm:spPr/>
    </dgm:pt>
    <dgm:pt modelId="{2258D743-9E17-A645-8564-E4B6C8ACB353}" type="pres">
      <dgm:prSet presAssocID="{AB5825A8-8429-C145-AEED-622DE5DAB69B}" presName="FiveConn_3-4" presStyleLbl="fgAccFollowNode1" presStyleIdx="2" presStyleCnt="4">
        <dgm:presLayoutVars>
          <dgm:bulletEnabled val="1"/>
        </dgm:presLayoutVars>
      </dgm:prSet>
      <dgm:spPr/>
    </dgm:pt>
    <dgm:pt modelId="{A28BD6B8-463A-5146-AB6D-0337FA1C7A66}" type="pres">
      <dgm:prSet presAssocID="{AB5825A8-8429-C145-AEED-622DE5DAB69B}" presName="FiveConn_4-5" presStyleLbl="fgAccFollowNode1" presStyleIdx="3" presStyleCnt="4">
        <dgm:presLayoutVars>
          <dgm:bulletEnabled val="1"/>
        </dgm:presLayoutVars>
      </dgm:prSet>
      <dgm:spPr/>
    </dgm:pt>
    <dgm:pt modelId="{112E1ADC-D32D-2545-B158-FA7B5A3D4A5E}" type="pres">
      <dgm:prSet presAssocID="{AB5825A8-8429-C145-AEED-622DE5DAB69B}" presName="FiveNodes_1_text" presStyleLbl="node1" presStyleIdx="4" presStyleCnt="5">
        <dgm:presLayoutVars>
          <dgm:bulletEnabled val="1"/>
        </dgm:presLayoutVars>
      </dgm:prSet>
      <dgm:spPr/>
    </dgm:pt>
    <dgm:pt modelId="{86FAC03D-C2C2-3041-BB1F-98C99DB3B03E}" type="pres">
      <dgm:prSet presAssocID="{AB5825A8-8429-C145-AEED-622DE5DAB69B}" presName="FiveNodes_2_text" presStyleLbl="node1" presStyleIdx="4" presStyleCnt="5">
        <dgm:presLayoutVars>
          <dgm:bulletEnabled val="1"/>
        </dgm:presLayoutVars>
      </dgm:prSet>
      <dgm:spPr/>
    </dgm:pt>
    <dgm:pt modelId="{9008A000-F4A3-4D40-9AF2-AC110E6EB6BF}" type="pres">
      <dgm:prSet presAssocID="{AB5825A8-8429-C145-AEED-622DE5DAB69B}" presName="FiveNodes_3_text" presStyleLbl="node1" presStyleIdx="4" presStyleCnt="5">
        <dgm:presLayoutVars>
          <dgm:bulletEnabled val="1"/>
        </dgm:presLayoutVars>
      </dgm:prSet>
      <dgm:spPr/>
    </dgm:pt>
    <dgm:pt modelId="{6A9D5AD3-C751-7641-AD31-C4294D52778A}" type="pres">
      <dgm:prSet presAssocID="{AB5825A8-8429-C145-AEED-622DE5DAB69B}" presName="FiveNodes_4_text" presStyleLbl="node1" presStyleIdx="4" presStyleCnt="5">
        <dgm:presLayoutVars>
          <dgm:bulletEnabled val="1"/>
        </dgm:presLayoutVars>
      </dgm:prSet>
      <dgm:spPr/>
    </dgm:pt>
    <dgm:pt modelId="{E5A09E1F-47D1-E045-87BE-4774AA4631B4}" type="pres">
      <dgm:prSet presAssocID="{AB5825A8-8429-C145-AEED-622DE5DAB69B}" presName="FiveNodes_5_text" presStyleLbl="node1" presStyleIdx="4" presStyleCnt="5">
        <dgm:presLayoutVars>
          <dgm:bulletEnabled val="1"/>
        </dgm:presLayoutVars>
      </dgm:prSet>
      <dgm:spPr/>
    </dgm:pt>
  </dgm:ptLst>
  <dgm:cxnLst>
    <dgm:cxn modelId="{951E6C0D-7553-FD40-9C37-1D6C3537819E}" type="presOf" srcId="{910A592A-358F-2D4D-B29E-95066B894917}" destId="{86FAC03D-C2C2-3041-BB1F-98C99DB3B03E}" srcOrd="1" destOrd="0" presId="urn:microsoft.com/office/officeart/2005/8/layout/vProcess5"/>
    <dgm:cxn modelId="{C95D462F-F747-6049-BA2A-1E7DD3B508E6}" type="presOf" srcId="{D9F5AE4F-11ED-8844-9C3F-1DE49D6A03B2}" destId="{C1BE58C3-71E3-6B41-B04B-95453D780B1A}" srcOrd="0" destOrd="0" presId="urn:microsoft.com/office/officeart/2005/8/layout/vProcess5"/>
    <dgm:cxn modelId="{4EA08430-08D5-594F-9C48-DC88B7A08708}" srcId="{AB5825A8-8429-C145-AEED-622DE5DAB69B}" destId="{910A592A-358F-2D4D-B29E-95066B894917}" srcOrd="1" destOrd="0" parTransId="{D71DC87D-8CCD-C04E-8F74-8B872020355C}" sibTransId="{CE255F89-ED73-1F4A-963C-C0AC55B1D3A1}"/>
    <dgm:cxn modelId="{55D27C3D-36E9-784C-9DC0-ED7490F06D8A}" srcId="{AB5825A8-8429-C145-AEED-622DE5DAB69B}" destId="{65A816D1-8980-8F44-AA26-AFE77116AD09}" srcOrd="4" destOrd="0" parTransId="{D6CF9E00-3C83-054B-9F89-F8D78698C9C3}" sibTransId="{4F00D190-5556-3241-BD9F-B766F9135833}"/>
    <dgm:cxn modelId="{E96FF53F-99FB-8A4C-A829-E643B988D6C6}" type="presOf" srcId="{CE255F89-ED73-1F4A-963C-C0AC55B1D3A1}" destId="{B94F780D-31AE-CB49-A7E7-176342296260}" srcOrd="0" destOrd="0" presId="urn:microsoft.com/office/officeart/2005/8/layout/vProcess5"/>
    <dgm:cxn modelId="{FE480D40-80F9-4E41-BB0D-955A07D99A20}" type="presOf" srcId="{AB5825A8-8429-C145-AEED-622DE5DAB69B}" destId="{2FEEB394-8CC5-144E-B921-EA4F384CE0F8}" srcOrd="0" destOrd="0" presId="urn:microsoft.com/office/officeart/2005/8/layout/vProcess5"/>
    <dgm:cxn modelId="{8ADBF247-6C6C-0345-B802-4081EB240F6C}" srcId="{AB5825A8-8429-C145-AEED-622DE5DAB69B}" destId="{5140D2E2-7F8C-2448-A873-182F64D432B9}" srcOrd="0" destOrd="0" parTransId="{CF957013-3261-3640-947A-258BCBE1DA68}" sibTransId="{8B3C4C2E-A6C2-374D-8F49-80004A228419}"/>
    <dgm:cxn modelId="{C8AE184B-7DF8-5849-A272-CBC83A79A5C6}" srcId="{AB5825A8-8429-C145-AEED-622DE5DAB69B}" destId="{997D5640-678C-924F-82CE-A81D5CB20C1C}" srcOrd="2" destOrd="0" parTransId="{B5EC1BD7-2CFA-714C-994E-63A207A9B701}" sibTransId="{5B81DE88-4CAF-4B49-ABBE-834349F07FCB}"/>
    <dgm:cxn modelId="{93476E57-B09B-2045-89CE-35326DD74471}" type="presOf" srcId="{5B81DE88-4CAF-4B49-ABBE-834349F07FCB}" destId="{2258D743-9E17-A645-8564-E4B6C8ACB353}" srcOrd="0" destOrd="0" presId="urn:microsoft.com/office/officeart/2005/8/layout/vProcess5"/>
    <dgm:cxn modelId="{6A4BD07A-5FEA-9240-91E1-3A4AE7DE59D6}" type="presOf" srcId="{65A816D1-8980-8F44-AA26-AFE77116AD09}" destId="{4EEFB59F-D7C6-8148-865F-53A399FA8CFE}" srcOrd="0" destOrd="0" presId="urn:microsoft.com/office/officeart/2005/8/layout/vProcess5"/>
    <dgm:cxn modelId="{CE3903A2-78E3-F04D-811B-BFE02B05049E}" srcId="{AB5825A8-8429-C145-AEED-622DE5DAB69B}" destId="{D9F5AE4F-11ED-8844-9C3F-1DE49D6A03B2}" srcOrd="3" destOrd="0" parTransId="{2709353A-0950-094C-B4EC-71DC27DF1495}" sibTransId="{E1F6EEE1-0D7A-CC44-8DBA-2C4130834892}"/>
    <dgm:cxn modelId="{7FBC1CA5-BBAD-654A-B901-FF6FA9AF9910}" type="presOf" srcId="{910A592A-358F-2D4D-B29E-95066B894917}" destId="{A6B8C194-BD3D-B84C-8DDF-5F0E29CD5E64}" srcOrd="0" destOrd="0" presId="urn:microsoft.com/office/officeart/2005/8/layout/vProcess5"/>
    <dgm:cxn modelId="{22CE3CAB-BF1C-644D-A9F0-E78B24E23BF6}" type="presOf" srcId="{65A816D1-8980-8F44-AA26-AFE77116AD09}" destId="{E5A09E1F-47D1-E045-87BE-4774AA4631B4}" srcOrd="1" destOrd="0" presId="urn:microsoft.com/office/officeart/2005/8/layout/vProcess5"/>
    <dgm:cxn modelId="{CA503AAD-ABB8-4E4A-B4AC-A95969560CFC}" type="presOf" srcId="{D9F5AE4F-11ED-8844-9C3F-1DE49D6A03B2}" destId="{6A9D5AD3-C751-7641-AD31-C4294D52778A}" srcOrd="1" destOrd="0" presId="urn:microsoft.com/office/officeart/2005/8/layout/vProcess5"/>
    <dgm:cxn modelId="{37618AAD-78CF-A74D-974E-B6E6174307BA}" type="presOf" srcId="{5140D2E2-7F8C-2448-A873-182F64D432B9}" destId="{112E1ADC-D32D-2545-B158-FA7B5A3D4A5E}" srcOrd="1" destOrd="0" presId="urn:microsoft.com/office/officeart/2005/8/layout/vProcess5"/>
    <dgm:cxn modelId="{5DD27FBE-EEF5-DF42-8148-E1812F946A72}" type="presOf" srcId="{5140D2E2-7F8C-2448-A873-182F64D432B9}" destId="{11C64E9D-CA22-CD46-807E-422DFC2A6CB6}" srcOrd="0" destOrd="0" presId="urn:microsoft.com/office/officeart/2005/8/layout/vProcess5"/>
    <dgm:cxn modelId="{5525F3C0-FB18-294A-980B-D2365A1CDBCD}" type="presOf" srcId="{E1F6EEE1-0D7A-CC44-8DBA-2C4130834892}" destId="{A28BD6B8-463A-5146-AB6D-0337FA1C7A66}" srcOrd="0" destOrd="0" presId="urn:microsoft.com/office/officeart/2005/8/layout/vProcess5"/>
    <dgm:cxn modelId="{C4F2D0CF-3702-6F49-B6FC-59AB0ED4C89E}" type="presOf" srcId="{997D5640-678C-924F-82CE-A81D5CB20C1C}" destId="{DEF84D8B-E77F-9843-931A-C5559549253D}" srcOrd="0" destOrd="0" presId="urn:microsoft.com/office/officeart/2005/8/layout/vProcess5"/>
    <dgm:cxn modelId="{E36574D6-9D14-D44C-BE81-536A47549295}" type="presOf" srcId="{8B3C4C2E-A6C2-374D-8F49-80004A228419}" destId="{2CA65260-4B94-F842-8A38-25FE1523B48C}" srcOrd="0" destOrd="0" presId="urn:microsoft.com/office/officeart/2005/8/layout/vProcess5"/>
    <dgm:cxn modelId="{0E4B7EF2-78FD-D24A-B855-A48054654A41}" type="presOf" srcId="{997D5640-678C-924F-82CE-A81D5CB20C1C}" destId="{9008A000-F4A3-4D40-9AF2-AC110E6EB6BF}" srcOrd="1" destOrd="0" presId="urn:microsoft.com/office/officeart/2005/8/layout/vProcess5"/>
    <dgm:cxn modelId="{3B1C9731-803C-1E42-9CE1-1BF62EFFDA16}" type="presParOf" srcId="{2FEEB394-8CC5-144E-B921-EA4F384CE0F8}" destId="{A3515FFA-058D-0543-B250-31CEB0FD08C5}" srcOrd="0" destOrd="0" presId="urn:microsoft.com/office/officeart/2005/8/layout/vProcess5"/>
    <dgm:cxn modelId="{4370BAB4-572E-6E4F-9339-D324392170CF}" type="presParOf" srcId="{2FEEB394-8CC5-144E-B921-EA4F384CE0F8}" destId="{11C64E9D-CA22-CD46-807E-422DFC2A6CB6}" srcOrd="1" destOrd="0" presId="urn:microsoft.com/office/officeart/2005/8/layout/vProcess5"/>
    <dgm:cxn modelId="{07797FB3-4EFA-5042-930A-E2E838D62B8B}" type="presParOf" srcId="{2FEEB394-8CC5-144E-B921-EA4F384CE0F8}" destId="{A6B8C194-BD3D-B84C-8DDF-5F0E29CD5E64}" srcOrd="2" destOrd="0" presId="urn:microsoft.com/office/officeart/2005/8/layout/vProcess5"/>
    <dgm:cxn modelId="{8CFF4EB6-BA42-3144-BC65-B47C7873A093}" type="presParOf" srcId="{2FEEB394-8CC5-144E-B921-EA4F384CE0F8}" destId="{DEF84D8B-E77F-9843-931A-C5559549253D}" srcOrd="3" destOrd="0" presId="urn:microsoft.com/office/officeart/2005/8/layout/vProcess5"/>
    <dgm:cxn modelId="{67FA79B7-3C12-6240-9159-5499ACFD6239}" type="presParOf" srcId="{2FEEB394-8CC5-144E-B921-EA4F384CE0F8}" destId="{C1BE58C3-71E3-6B41-B04B-95453D780B1A}" srcOrd="4" destOrd="0" presId="urn:microsoft.com/office/officeart/2005/8/layout/vProcess5"/>
    <dgm:cxn modelId="{7C34D058-58F1-1846-82EC-7A9CC1069228}" type="presParOf" srcId="{2FEEB394-8CC5-144E-B921-EA4F384CE0F8}" destId="{4EEFB59F-D7C6-8148-865F-53A399FA8CFE}" srcOrd="5" destOrd="0" presId="urn:microsoft.com/office/officeart/2005/8/layout/vProcess5"/>
    <dgm:cxn modelId="{75A59CDE-2E59-274A-A425-FDBB0751AF08}" type="presParOf" srcId="{2FEEB394-8CC5-144E-B921-EA4F384CE0F8}" destId="{2CA65260-4B94-F842-8A38-25FE1523B48C}" srcOrd="6" destOrd="0" presId="urn:microsoft.com/office/officeart/2005/8/layout/vProcess5"/>
    <dgm:cxn modelId="{65E41A21-500B-D24E-9909-97426B11FFD4}" type="presParOf" srcId="{2FEEB394-8CC5-144E-B921-EA4F384CE0F8}" destId="{B94F780D-31AE-CB49-A7E7-176342296260}" srcOrd="7" destOrd="0" presId="urn:microsoft.com/office/officeart/2005/8/layout/vProcess5"/>
    <dgm:cxn modelId="{377E86F9-CC2D-BB4F-88A7-F6041DE41A50}" type="presParOf" srcId="{2FEEB394-8CC5-144E-B921-EA4F384CE0F8}" destId="{2258D743-9E17-A645-8564-E4B6C8ACB353}" srcOrd="8" destOrd="0" presId="urn:microsoft.com/office/officeart/2005/8/layout/vProcess5"/>
    <dgm:cxn modelId="{850D2887-92CE-A841-880B-C84E2C83D6C1}" type="presParOf" srcId="{2FEEB394-8CC5-144E-B921-EA4F384CE0F8}" destId="{A28BD6B8-463A-5146-AB6D-0337FA1C7A66}" srcOrd="9" destOrd="0" presId="urn:microsoft.com/office/officeart/2005/8/layout/vProcess5"/>
    <dgm:cxn modelId="{11597896-2B74-3B49-BA1D-A1355B03BF1E}" type="presParOf" srcId="{2FEEB394-8CC5-144E-B921-EA4F384CE0F8}" destId="{112E1ADC-D32D-2545-B158-FA7B5A3D4A5E}" srcOrd="10" destOrd="0" presId="urn:microsoft.com/office/officeart/2005/8/layout/vProcess5"/>
    <dgm:cxn modelId="{410CD801-19F6-094A-B061-5F2CD1BFE612}" type="presParOf" srcId="{2FEEB394-8CC5-144E-B921-EA4F384CE0F8}" destId="{86FAC03D-C2C2-3041-BB1F-98C99DB3B03E}" srcOrd="11" destOrd="0" presId="urn:microsoft.com/office/officeart/2005/8/layout/vProcess5"/>
    <dgm:cxn modelId="{FE13EA6A-BA50-DA4E-B264-3F1106294710}" type="presParOf" srcId="{2FEEB394-8CC5-144E-B921-EA4F384CE0F8}" destId="{9008A000-F4A3-4D40-9AF2-AC110E6EB6BF}" srcOrd="12" destOrd="0" presId="urn:microsoft.com/office/officeart/2005/8/layout/vProcess5"/>
    <dgm:cxn modelId="{AFAA34CB-2C81-A146-939C-078C6E527EBF}" type="presParOf" srcId="{2FEEB394-8CC5-144E-B921-EA4F384CE0F8}" destId="{6A9D5AD3-C751-7641-AD31-C4294D52778A}" srcOrd="13" destOrd="0" presId="urn:microsoft.com/office/officeart/2005/8/layout/vProcess5"/>
    <dgm:cxn modelId="{A0564DD0-A1E2-8640-8B99-74EC25C3CD3C}" type="presParOf" srcId="{2FEEB394-8CC5-144E-B921-EA4F384CE0F8}" destId="{E5A09E1F-47D1-E045-87BE-4774AA4631B4}"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B0C004-4EBF-3640-82F6-0D33D96560D9}" type="doc">
      <dgm:prSet loTypeId="urn:microsoft.com/office/officeart/2005/8/layout/vList4" loCatId="" qsTypeId="urn:microsoft.com/office/officeart/2005/8/quickstyle/simple1" qsCatId="simple" csTypeId="urn:microsoft.com/office/officeart/2005/8/colors/accent0_3" csCatId="mainScheme" phldr="1"/>
      <dgm:spPr/>
      <dgm:t>
        <a:bodyPr/>
        <a:lstStyle/>
        <a:p>
          <a:endParaRPr lang="en-US"/>
        </a:p>
      </dgm:t>
    </dgm:pt>
    <dgm:pt modelId="{1E79E8C7-8A6B-9047-A43D-9845ED51F746}">
      <dgm:prSet/>
      <dgm:spPr/>
      <dgm:t>
        <a:bodyPr/>
        <a:lstStyle/>
        <a:p>
          <a:r>
            <a:rPr lang="en-US" b="1" dirty="0"/>
            <a:t>Approach</a:t>
          </a:r>
          <a:endParaRPr lang="en-US" dirty="0"/>
        </a:p>
      </dgm:t>
    </dgm:pt>
    <dgm:pt modelId="{9FE815FA-9DBE-2544-9B5B-1F5E810CD195}" type="parTrans" cxnId="{16C52677-1CC1-F149-AF34-E5331F24ACFE}">
      <dgm:prSet/>
      <dgm:spPr/>
      <dgm:t>
        <a:bodyPr/>
        <a:lstStyle/>
        <a:p>
          <a:endParaRPr lang="en-US"/>
        </a:p>
      </dgm:t>
    </dgm:pt>
    <dgm:pt modelId="{BDCD8C40-D1ED-2F4B-84C7-EB92180C7F1B}" type="sibTrans" cxnId="{16C52677-1CC1-F149-AF34-E5331F24ACFE}">
      <dgm:prSet/>
      <dgm:spPr/>
      <dgm:t>
        <a:bodyPr/>
        <a:lstStyle/>
        <a:p>
          <a:endParaRPr lang="en-US"/>
        </a:p>
      </dgm:t>
    </dgm:pt>
    <dgm:pt modelId="{943727DD-4037-A04F-B19D-AF6AC571D68C}">
      <dgm:prSet/>
      <dgm:spPr/>
      <dgm:t>
        <a:bodyPr/>
        <a:lstStyle/>
        <a:p>
          <a:r>
            <a:rPr lang="en-US" dirty="0"/>
            <a:t>Automated pipeline for literature mining and interpretable outputs</a:t>
          </a:r>
        </a:p>
      </dgm:t>
    </dgm:pt>
    <dgm:pt modelId="{DC70635C-A401-CC49-B833-186A493AC669}" type="parTrans" cxnId="{6A34C430-5D43-2D4F-82E6-836385F2D6CF}">
      <dgm:prSet/>
      <dgm:spPr/>
      <dgm:t>
        <a:bodyPr/>
        <a:lstStyle/>
        <a:p>
          <a:endParaRPr lang="en-US"/>
        </a:p>
      </dgm:t>
    </dgm:pt>
    <dgm:pt modelId="{34A5AEC3-3E5E-A046-B43E-3F969ABA2115}" type="sibTrans" cxnId="{6A34C430-5D43-2D4F-82E6-836385F2D6CF}">
      <dgm:prSet/>
      <dgm:spPr/>
      <dgm:t>
        <a:bodyPr/>
        <a:lstStyle/>
        <a:p>
          <a:endParaRPr lang="en-US"/>
        </a:p>
      </dgm:t>
    </dgm:pt>
    <dgm:pt modelId="{B1665BD7-6DDE-6344-8BDB-D4B412061DDA}">
      <dgm:prSet/>
      <dgm:spPr/>
      <dgm:t>
        <a:bodyPr/>
        <a:lstStyle/>
        <a:p>
          <a:r>
            <a:rPr lang="en-US" dirty="0"/>
            <a:t>Combined NLP methods (</a:t>
          </a:r>
          <a:r>
            <a:rPr lang="en-US" dirty="0" err="1"/>
            <a:t>BERTopic</a:t>
          </a:r>
          <a:r>
            <a:rPr lang="en-US" dirty="0"/>
            <a:t>, </a:t>
          </a:r>
          <a:r>
            <a:rPr lang="en-US" dirty="0" err="1"/>
            <a:t>DistilBERT</a:t>
          </a:r>
          <a:r>
            <a:rPr lang="en-US" dirty="0"/>
            <a:t>)</a:t>
          </a:r>
        </a:p>
      </dgm:t>
    </dgm:pt>
    <dgm:pt modelId="{408AB429-6594-754A-AB93-F3800134BC23}" type="parTrans" cxnId="{2AAAF74D-E49A-0B46-867B-041636D22A18}">
      <dgm:prSet/>
      <dgm:spPr/>
      <dgm:t>
        <a:bodyPr/>
        <a:lstStyle/>
        <a:p>
          <a:endParaRPr lang="en-US"/>
        </a:p>
      </dgm:t>
    </dgm:pt>
    <dgm:pt modelId="{17414EBD-C85C-B947-B71C-7972D2205F1E}" type="sibTrans" cxnId="{2AAAF74D-E49A-0B46-867B-041636D22A18}">
      <dgm:prSet/>
      <dgm:spPr/>
      <dgm:t>
        <a:bodyPr/>
        <a:lstStyle/>
        <a:p>
          <a:endParaRPr lang="en-US"/>
        </a:p>
      </dgm:t>
    </dgm:pt>
    <dgm:pt modelId="{EF079368-30C6-5C4A-87F5-6BABD75C4D71}">
      <dgm:prSet/>
      <dgm:spPr/>
      <dgm:t>
        <a:bodyPr/>
        <a:lstStyle/>
        <a:p>
          <a:r>
            <a:rPr lang="en-US" b="1"/>
            <a:t>Key Findings</a:t>
          </a:r>
          <a:endParaRPr lang="en-US"/>
        </a:p>
      </dgm:t>
    </dgm:pt>
    <dgm:pt modelId="{11672D2F-746D-244C-AFF0-0D8A76EB946F}" type="parTrans" cxnId="{BCF88CEE-2DF0-CB4B-BFF9-DA8FB75AD093}">
      <dgm:prSet/>
      <dgm:spPr/>
      <dgm:t>
        <a:bodyPr/>
        <a:lstStyle/>
        <a:p>
          <a:endParaRPr lang="en-US"/>
        </a:p>
      </dgm:t>
    </dgm:pt>
    <dgm:pt modelId="{2DA8A8E8-0750-7647-8E03-83CECCF5A2CB}" type="sibTrans" cxnId="{BCF88CEE-2DF0-CB4B-BFF9-DA8FB75AD093}">
      <dgm:prSet/>
      <dgm:spPr/>
      <dgm:t>
        <a:bodyPr/>
        <a:lstStyle/>
        <a:p>
          <a:endParaRPr lang="en-US"/>
        </a:p>
      </dgm:t>
    </dgm:pt>
    <dgm:pt modelId="{EC27BA4B-A5F7-C747-A698-FDE7AB270121}">
      <dgm:prSet/>
      <dgm:spPr/>
      <dgm:t>
        <a:bodyPr/>
        <a:lstStyle/>
        <a:p>
          <a:r>
            <a:rPr lang="en-US" dirty="0"/>
            <a:t>Identified dominant themes in patient-centered cancer communication</a:t>
          </a:r>
        </a:p>
      </dgm:t>
    </dgm:pt>
    <dgm:pt modelId="{7788158C-FA39-F34F-9162-0D02D0FC28E7}" type="parTrans" cxnId="{5E535BC2-43AD-F84E-B5D6-6863AE290C17}">
      <dgm:prSet/>
      <dgm:spPr/>
      <dgm:t>
        <a:bodyPr/>
        <a:lstStyle/>
        <a:p>
          <a:endParaRPr lang="en-US"/>
        </a:p>
      </dgm:t>
    </dgm:pt>
    <dgm:pt modelId="{2CCA01B1-DC9F-FE42-AFA7-115AF341AD16}" type="sibTrans" cxnId="{5E535BC2-43AD-F84E-B5D6-6863AE290C17}">
      <dgm:prSet/>
      <dgm:spPr/>
      <dgm:t>
        <a:bodyPr/>
        <a:lstStyle/>
        <a:p>
          <a:endParaRPr lang="en-US"/>
        </a:p>
      </dgm:t>
    </dgm:pt>
    <dgm:pt modelId="{609AD605-CE68-4D49-81A1-E42537069E8A}">
      <dgm:prSet/>
      <dgm:spPr/>
      <dgm:t>
        <a:bodyPr/>
        <a:lstStyle/>
        <a:p>
          <a:r>
            <a:rPr lang="en-US" dirty="0"/>
            <a:t>Detected mixed sentiment toward communication-focused interventions</a:t>
          </a:r>
        </a:p>
      </dgm:t>
    </dgm:pt>
    <dgm:pt modelId="{9022CABD-7BC7-A048-8B0A-848F9CAB511D}" type="parTrans" cxnId="{88E8C336-E5EF-734C-8990-A7AD0FA3AECF}">
      <dgm:prSet/>
      <dgm:spPr/>
      <dgm:t>
        <a:bodyPr/>
        <a:lstStyle/>
        <a:p>
          <a:endParaRPr lang="en-US"/>
        </a:p>
      </dgm:t>
    </dgm:pt>
    <dgm:pt modelId="{6E707B14-36BA-B14D-8892-1988A7063E6C}" type="sibTrans" cxnId="{88E8C336-E5EF-734C-8990-A7AD0FA3AECF}">
      <dgm:prSet/>
      <dgm:spPr/>
      <dgm:t>
        <a:bodyPr/>
        <a:lstStyle/>
        <a:p>
          <a:endParaRPr lang="en-US"/>
        </a:p>
      </dgm:t>
    </dgm:pt>
    <dgm:pt modelId="{F53C2DD9-1B1E-7B41-A3FB-8528F4614117}">
      <dgm:prSet/>
      <dgm:spPr/>
      <dgm:t>
        <a:bodyPr/>
        <a:lstStyle/>
        <a:p>
          <a:r>
            <a:rPr lang="en-US" b="1" dirty="0"/>
            <a:t>Research Impact</a:t>
          </a:r>
          <a:endParaRPr lang="en-US" dirty="0"/>
        </a:p>
      </dgm:t>
    </dgm:pt>
    <dgm:pt modelId="{29D53429-DA5F-0E4B-BEC8-3F51C6C0B61C}" type="parTrans" cxnId="{373ED465-02B5-0646-B8F9-9FC4D3AEEF3E}">
      <dgm:prSet/>
      <dgm:spPr/>
      <dgm:t>
        <a:bodyPr/>
        <a:lstStyle/>
        <a:p>
          <a:endParaRPr lang="en-US"/>
        </a:p>
      </dgm:t>
    </dgm:pt>
    <dgm:pt modelId="{FEBA019C-A6D5-B049-884B-EB78AD060FBF}" type="sibTrans" cxnId="{373ED465-02B5-0646-B8F9-9FC4D3AEEF3E}">
      <dgm:prSet/>
      <dgm:spPr/>
      <dgm:t>
        <a:bodyPr/>
        <a:lstStyle/>
        <a:p>
          <a:endParaRPr lang="en-US"/>
        </a:p>
      </dgm:t>
    </dgm:pt>
    <dgm:pt modelId="{2A47A509-DF3A-DD4A-8B1F-AE3A515A6B73}">
      <dgm:prSet/>
      <dgm:spPr/>
      <dgm:t>
        <a:bodyPr/>
        <a:lstStyle/>
        <a:p>
          <a:r>
            <a:rPr lang="en-US" dirty="0"/>
            <a:t>Offers an evidence-based framework for identifying oncology communication strategies</a:t>
          </a:r>
        </a:p>
      </dgm:t>
    </dgm:pt>
    <dgm:pt modelId="{4D2CDCDA-A652-7D49-B078-17EE0B53ABE2}" type="parTrans" cxnId="{6C2EB63C-0984-2E4B-ACC4-B078857373E3}">
      <dgm:prSet/>
      <dgm:spPr/>
      <dgm:t>
        <a:bodyPr/>
        <a:lstStyle/>
        <a:p>
          <a:endParaRPr lang="en-US"/>
        </a:p>
      </dgm:t>
    </dgm:pt>
    <dgm:pt modelId="{2761349D-F3DD-C042-BC6C-FC3ECA858E5D}" type="sibTrans" cxnId="{6C2EB63C-0984-2E4B-ACC4-B078857373E3}">
      <dgm:prSet/>
      <dgm:spPr/>
      <dgm:t>
        <a:bodyPr/>
        <a:lstStyle/>
        <a:p>
          <a:endParaRPr lang="en-US"/>
        </a:p>
      </dgm:t>
    </dgm:pt>
    <dgm:pt modelId="{9F8499A7-644F-A74C-9BD1-7AC7D0F596A3}">
      <dgm:prSet/>
      <dgm:spPr/>
      <dgm:t>
        <a:bodyPr/>
        <a:lstStyle/>
        <a:p>
          <a:r>
            <a:rPr lang="en-US" dirty="0"/>
            <a:t>Has the potential to reveal best practices that can be consolidated into a unified approach </a:t>
          </a:r>
        </a:p>
      </dgm:t>
    </dgm:pt>
    <dgm:pt modelId="{2D261B99-F71B-D44B-828B-15CDD87833BF}" type="parTrans" cxnId="{62142D50-C38A-CC4C-B113-1B433ABDB15B}">
      <dgm:prSet/>
      <dgm:spPr/>
      <dgm:t>
        <a:bodyPr/>
        <a:lstStyle/>
        <a:p>
          <a:endParaRPr lang="en-US"/>
        </a:p>
      </dgm:t>
    </dgm:pt>
    <dgm:pt modelId="{F7E85E26-D32D-3743-92AC-F849A08A26DE}" type="sibTrans" cxnId="{62142D50-C38A-CC4C-B113-1B433ABDB15B}">
      <dgm:prSet/>
      <dgm:spPr/>
      <dgm:t>
        <a:bodyPr/>
        <a:lstStyle/>
        <a:p>
          <a:endParaRPr lang="en-US"/>
        </a:p>
      </dgm:t>
    </dgm:pt>
    <dgm:pt modelId="{40272A14-9268-9C4F-9427-C6BD79E42137}">
      <dgm:prSet/>
      <dgm:spPr/>
      <dgm:t>
        <a:bodyPr/>
        <a:lstStyle/>
        <a:p>
          <a:r>
            <a:rPr lang="en-US" b="1"/>
            <a:t>Technical Contribution</a:t>
          </a:r>
          <a:endParaRPr lang="en-US"/>
        </a:p>
      </dgm:t>
    </dgm:pt>
    <dgm:pt modelId="{5A6AF49F-B6C8-1F4E-8603-8C0A5A520FDB}" type="parTrans" cxnId="{9A279116-7CAA-6F40-871E-F2D10B0E925A}">
      <dgm:prSet/>
      <dgm:spPr/>
      <dgm:t>
        <a:bodyPr/>
        <a:lstStyle/>
        <a:p>
          <a:endParaRPr lang="en-US"/>
        </a:p>
      </dgm:t>
    </dgm:pt>
    <dgm:pt modelId="{87819E0E-16DB-4D45-8E29-E7B3CB60C177}" type="sibTrans" cxnId="{9A279116-7CAA-6F40-871E-F2D10B0E925A}">
      <dgm:prSet/>
      <dgm:spPr/>
      <dgm:t>
        <a:bodyPr/>
        <a:lstStyle/>
        <a:p>
          <a:endParaRPr lang="en-US"/>
        </a:p>
      </dgm:t>
    </dgm:pt>
    <dgm:pt modelId="{DCF777FB-7E6B-4C46-B7EC-FE1D146D786D}">
      <dgm:prSet/>
      <dgm:spPr/>
      <dgm:t>
        <a:bodyPr/>
        <a:lstStyle/>
        <a:p>
          <a:r>
            <a:rPr lang="en-US" dirty="0"/>
            <a:t>Architecture tailored to midsize scientific literature corpora</a:t>
          </a:r>
        </a:p>
      </dgm:t>
    </dgm:pt>
    <dgm:pt modelId="{BF06AF35-0EE1-0B4A-BC24-125C6E4677DF}" type="parTrans" cxnId="{5B2E173B-DBE5-4A4A-848D-C6D9AC3A0FE7}">
      <dgm:prSet/>
      <dgm:spPr/>
      <dgm:t>
        <a:bodyPr/>
        <a:lstStyle/>
        <a:p>
          <a:endParaRPr lang="en-US"/>
        </a:p>
      </dgm:t>
    </dgm:pt>
    <dgm:pt modelId="{A20455A4-2435-3547-B1D5-7043BFDBA5BB}" type="sibTrans" cxnId="{5B2E173B-DBE5-4A4A-848D-C6D9AC3A0FE7}">
      <dgm:prSet/>
      <dgm:spPr/>
      <dgm:t>
        <a:bodyPr/>
        <a:lstStyle/>
        <a:p>
          <a:endParaRPr lang="en-US"/>
        </a:p>
      </dgm:t>
    </dgm:pt>
    <dgm:pt modelId="{FACDF492-5C65-9049-8AEA-34DB4AD30F1C}">
      <dgm:prSet/>
      <dgm:spPr/>
      <dgm:t>
        <a:bodyPr/>
        <a:lstStyle/>
        <a:p>
          <a:r>
            <a:rPr lang="en-US" dirty="0"/>
            <a:t>Modular components could be reused across domains</a:t>
          </a:r>
        </a:p>
      </dgm:t>
    </dgm:pt>
    <dgm:pt modelId="{45E70991-ADA8-434D-9D98-5610AC14A2EB}" type="parTrans" cxnId="{39270696-3C65-6D49-A26F-F4D6F626161A}">
      <dgm:prSet/>
      <dgm:spPr/>
      <dgm:t>
        <a:bodyPr/>
        <a:lstStyle/>
        <a:p>
          <a:endParaRPr lang="en-US"/>
        </a:p>
      </dgm:t>
    </dgm:pt>
    <dgm:pt modelId="{51B39DCA-E30D-FC4E-A57F-8F6FC83A45F1}" type="sibTrans" cxnId="{39270696-3C65-6D49-A26F-F4D6F626161A}">
      <dgm:prSet/>
      <dgm:spPr/>
      <dgm:t>
        <a:bodyPr/>
        <a:lstStyle/>
        <a:p>
          <a:endParaRPr lang="en-US"/>
        </a:p>
      </dgm:t>
    </dgm:pt>
    <dgm:pt modelId="{7992742D-8B40-DE4D-A082-CC60941CEB5D}" type="pres">
      <dgm:prSet presAssocID="{4CB0C004-4EBF-3640-82F6-0D33D96560D9}" presName="linear" presStyleCnt="0">
        <dgm:presLayoutVars>
          <dgm:dir/>
          <dgm:resizeHandles val="exact"/>
        </dgm:presLayoutVars>
      </dgm:prSet>
      <dgm:spPr/>
    </dgm:pt>
    <dgm:pt modelId="{48933C97-3D07-A84A-A135-7632391D0E40}" type="pres">
      <dgm:prSet presAssocID="{1E79E8C7-8A6B-9047-A43D-9845ED51F746}" presName="comp" presStyleCnt="0"/>
      <dgm:spPr/>
    </dgm:pt>
    <dgm:pt modelId="{9BDB7727-A40C-C34E-902D-5C8C9C217776}" type="pres">
      <dgm:prSet presAssocID="{1E79E8C7-8A6B-9047-A43D-9845ED51F746}" presName="box" presStyleLbl="node1" presStyleIdx="0" presStyleCnt="4"/>
      <dgm:spPr/>
    </dgm:pt>
    <dgm:pt modelId="{B3256614-4E8C-E543-A68B-6C27960831CF}" type="pres">
      <dgm:prSet presAssocID="{1E79E8C7-8A6B-9047-A43D-9845ED51F746}" presName="img" presStyleLbl="fgImgPlace1" presStyleIdx="0" presStyleCnt="4"/>
      <dgm:spPr/>
    </dgm:pt>
    <dgm:pt modelId="{A85CBB5C-0505-B441-B282-21EA5AFCAF8E}" type="pres">
      <dgm:prSet presAssocID="{1E79E8C7-8A6B-9047-A43D-9845ED51F746}" presName="text" presStyleLbl="node1" presStyleIdx="0" presStyleCnt="4">
        <dgm:presLayoutVars>
          <dgm:bulletEnabled val="1"/>
        </dgm:presLayoutVars>
      </dgm:prSet>
      <dgm:spPr/>
    </dgm:pt>
    <dgm:pt modelId="{CBD7998B-2D94-4040-ADF9-EDBF643EF102}" type="pres">
      <dgm:prSet presAssocID="{BDCD8C40-D1ED-2F4B-84C7-EB92180C7F1B}" presName="spacer" presStyleCnt="0"/>
      <dgm:spPr/>
    </dgm:pt>
    <dgm:pt modelId="{58DE755E-A28F-C040-8E4B-6CFD6FFE145A}" type="pres">
      <dgm:prSet presAssocID="{EF079368-30C6-5C4A-87F5-6BABD75C4D71}" presName="comp" presStyleCnt="0"/>
      <dgm:spPr/>
    </dgm:pt>
    <dgm:pt modelId="{B6E8352D-5248-8A46-816A-351D8CE97080}" type="pres">
      <dgm:prSet presAssocID="{EF079368-30C6-5C4A-87F5-6BABD75C4D71}" presName="box" presStyleLbl="node1" presStyleIdx="1" presStyleCnt="4"/>
      <dgm:spPr/>
    </dgm:pt>
    <dgm:pt modelId="{E80D1072-25B9-3F4B-8C18-46F4CFCBFC54}" type="pres">
      <dgm:prSet presAssocID="{EF079368-30C6-5C4A-87F5-6BABD75C4D71}" presName="img" presStyleLbl="fgImgPlace1" presStyleIdx="1" presStyleCnt="4"/>
      <dgm:spPr/>
    </dgm:pt>
    <dgm:pt modelId="{99A1D88D-DDD4-C44C-B83E-F69EE65E1A0D}" type="pres">
      <dgm:prSet presAssocID="{EF079368-30C6-5C4A-87F5-6BABD75C4D71}" presName="text" presStyleLbl="node1" presStyleIdx="1" presStyleCnt="4">
        <dgm:presLayoutVars>
          <dgm:bulletEnabled val="1"/>
        </dgm:presLayoutVars>
      </dgm:prSet>
      <dgm:spPr/>
    </dgm:pt>
    <dgm:pt modelId="{D128CEDC-23EC-4341-BB7A-3E153A2D5E1D}" type="pres">
      <dgm:prSet presAssocID="{2DA8A8E8-0750-7647-8E03-83CECCF5A2CB}" presName="spacer" presStyleCnt="0"/>
      <dgm:spPr/>
    </dgm:pt>
    <dgm:pt modelId="{DE2BCBFB-3315-244A-A966-7977F81E50D2}" type="pres">
      <dgm:prSet presAssocID="{F53C2DD9-1B1E-7B41-A3FB-8528F4614117}" presName="comp" presStyleCnt="0"/>
      <dgm:spPr/>
    </dgm:pt>
    <dgm:pt modelId="{25753C2E-DBEF-564A-9439-9C529B8E7A71}" type="pres">
      <dgm:prSet presAssocID="{F53C2DD9-1B1E-7B41-A3FB-8528F4614117}" presName="box" presStyleLbl="node1" presStyleIdx="2" presStyleCnt="4"/>
      <dgm:spPr/>
    </dgm:pt>
    <dgm:pt modelId="{8C2FCB9E-4485-9F44-9E1A-C88D48BE9618}" type="pres">
      <dgm:prSet presAssocID="{F53C2DD9-1B1E-7B41-A3FB-8528F4614117}" presName="img" presStyleLbl="fgImgPlace1" presStyleIdx="2" presStyleCnt="4"/>
      <dgm:spPr/>
    </dgm:pt>
    <dgm:pt modelId="{2B1AF797-AE1A-DC4F-B67C-8744385AF981}" type="pres">
      <dgm:prSet presAssocID="{F53C2DD9-1B1E-7B41-A3FB-8528F4614117}" presName="text" presStyleLbl="node1" presStyleIdx="2" presStyleCnt="4">
        <dgm:presLayoutVars>
          <dgm:bulletEnabled val="1"/>
        </dgm:presLayoutVars>
      </dgm:prSet>
      <dgm:spPr/>
    </dgm:pt>
    <dgm:pt modelId="{2EA77AC5-F031-504B-9C2D-B14EB859EB17}" type="pres">
      <dgm:prSet presAssocID="{FEBA019C-A6D5-B049-884B-EB78AD060FBF}" presName="spacer" presStyleCnt="0"/>
      <dgm:spPr/>
    </dgm:pt>
    <dgm:pt modelId="{DF2A0932-E9DE-804A-B911-EB37DB1A97A2}" type="pres">
      <dgm:prSet presAssocID="{40272A14-9268-9C4F-9427-C6BD79E42137}" presName="comp" presStyleCnt="0"/>
      <dgm:spPr/>
    </dgm:pt>
    <dgm:pt modelId="{110BA78A-20DA-E044-974A-6F6302DA6F76}" type="pres">
      <dgm:prSet presAssocID="{40272A14-9268-9C4F-9427-C6BD79E42137}" presName="box" presStyleLbl="node1" presStyleIdx="3" presStyleCnt="4"/>
      <dgm:spPr/>
    </dgm:pt>
    <dgm:pt modelId="{E5E7F0EF-958F-3B42-A4AC-4EA46CD72BA4}" type="pres">
      <dgm:prSet presAssocID="{40272A14-9268-9C4F-9427-C6BD79E42137}" presName="img" presStyleLbl="fgImgPlace1" presStyleIdx="3" presStyleCnt="4"/>
      <dgm:spPr/>
    </dgm:pt>
    <dgm:pt modelId="{7DC0C650-A87E-F64B-ACDE-A1F2935C91B0}" type="pres">
      <dgm:prSet presAssocID="{40272A14-9268-9C4F-9427-C6BD79E42137}" presName="text" presStyleLbl="node1" presStyleIdx="3" presStyleCnt="4">
        <dgm:presLayoutVars>
          <dgm:bulletEnabled val="1"/>
        </dgm:presLayoutVars>
      </dgm:prSet>
      <dgm:spPr/>
    </dgm:pt>
  </dgm:ptLst>
  <dgm:cxnLst>
    <dgm:cxn modelId="{33ACF507-4451-EF4F-AF6A-719347289A61}" type="presOf" srcId="{943727DD-4037-A04F-B19D-AF6AC571D68C}" destId="{A85CBB5C-0505-B441-B282-21EA5AFCAF8E}" srcOrd="1" destOrd="1" presId="urn:microsoft.com/office/officeart/2005/8/layout/vList4"/>
    <dgm:cxn modelId="{B0876F0B-52EC-6543-91B8-3C9DE1DB1C81}" type="presOf" srcId="{4CB0C004-4EBF-3640-82F6-0D33D96560D9}" destId="{7992742D-8B40-DE4D-A082-CC60941CEB5D}" srcOrd="0" destOrd="0" presId="urn:microsoft.com/office/officeart/2005/8/layout/vList4"/>
    <dgm:cxn modelId="{E846480C-99FA-7A4B-8EAE-8469E5E2ED01}" type="presOf" srcId="{DCF777FB-7E6B-4C46-B7EC-FE1D146D786D}" destId="{7DC0C650-A87E-F64B-ACDE-A1F2935C91B0}" srcOrd="1" destOrd="1" presId="urn:microsoft.com/office/officeart/2005/8/layout/vList4"/>
    <dgm:cxn modelId="{9A279116-7CAA-6F40-871E-F2D10B0E925A}" srcId="{4CB0C004-4EBF-3640-82F6-0D33D96560D9}" destId="{40272A14-9268-9C4F-9427-C6BD79E42137}" srcOrd="3" destOrd="0" parTransId="{5A6AF49F-B6C8-1F4E-8603-8C0A5A520FDB}" sibTransId="{87819E0E-16DB-4D45-8E29-E7B3CB60C177}"/>
    <dgm:cxn modelId="{F0941E18-4CFE-2345-98D6-E59A85DC1722}" type="presOf" srcId="{1E79E8C7-8A6B-9047-A43D-9845ED51F746}" destId="{A85CBB5C-0505-B441-B282-21EA5AFCAF8E}" srcOrd="1" destOrd="0" presId="urn:microsoft.com/office/officeart/2005/8/layout/vList4"/>
    <dgm:cxn modelId="{3BBB951F-7555-2B46-BEA9-B7D8C8EF38B1}" type="presOf" srcId="{9F8499A7-644F-A74C-9BD1-7AC7D0F596A3}" destId="{25753C2E-DBEF-564A-9439-9C529B8E7A71}" srcOrd="0" destOrd="2" presId="urn:microsoft.com/office/officeart/2005/8/layout/vList4"/>
    <dgm:cxn modelId="{5AC3B624-E8F6-8D41-97E3-47B2E76B969B}" type="presOf" srcId="{EF079368-30C6-5C4A-87F5-6BABD75C4D71}" destId="{99A1D88D-DDD4-C44C-B83E-F69EE65E1A0D}" srcOrd="1" destOrd="0" presId="urn:microsoft.com/office/officeart/2005/8/layout/vList4"/>
    <dgm:cxn modelId="{450DB128-EC43-8848-942D-FE3B1962370B}" type="presOf" srcId="{EC27BA4B-A5F7-C747-A698-FDE7AB270121}" destId="{B6E8352D-5248-8A46-816A-351D8CE97080}" srcOrd="0" destOrd="1" presId="urn:microsoft.com/office/officeart/2005/8/layout/vList4"/>
    <dgm:cxn modelId="{6A34C430-5D43-2D4F-82E6-836385F2D6CF}" srcId="{1E79E8C7-8A6B-9047-A43D-9845ED51F746}" destId="{943727DD-4037-A04F-B19D-AF6AC571D68C}" srcOrd="0" destOrd="0" parTransId="{DC70635C-A401-CC49-B833-186A493AC669}" sibTransId="{34A5AEC3-3E5E-A046-B43E-3F969ABA2115}"/>
    <dgm:cxn modelId="{88E8C336-E5EF-734C-8990-A7AD0FA3AECF}" srcId="{EF079368-30C6-5C4A-87F5-6BABD75C4D71}" destId="{609AD605-CE68-4D49-81A1-E42537069E8A}" srcOrd="1" destOrd="0" parTransId="{9022CABD-7BC7-A048-8B0A-848F9CAB511D}" sibTransId="{6E707B14-36BA-B14D-8892-1988A7063E6C}"/>
    <dgm:cxn modelId="{5B2E173B-DBE5-4A4A-848D-C6D9AC3A0FE7}" srcId="{40272A14-9268-9C4F-9427-C6BD79E42137}" destId="{DCF777FB-7E6B-4C46-B7EC-FE1D146D786D}" srcOrd="0" destOrd="0" parTransId="{BF06AF35-0EE1-0B4A-BC24-125C6E4677DF}" sibTransId="{A20455A4-2435-3547-B1D5-7043BFDBA5BB}"/>
    <dgm:cxn modelId="{6C2EB63C-0984-2E4B-ACC4-B078857373E3}" srcId="{F53C2DD9-1B1E-7B41-A3FB-8528F4614117}" destId="{2A47A509-DF3A-DD4A-8B1F-AE3A515A6B73}" srcOrd="0" destOrd="0" parTransId="{4D2CDCDA-A652-7D49-B078-17EE0B53ABE2}" sibTransId="{2761349D-F3DD-C042-BC6C-FC3ECA858E5D}"/>
    <dgm:cxn modelId="{558CCF3F-CE1E-2A42-A4CE-C4716C16B95D}" type="presOf" srcId="{F53C2DD9-1B1E-7B41-A3FB-8528F4614117}" destId="{25753C2E-DBEF-564A-9439-9C529B8E7A71}" srcOrd="0" destOrd="0" presId="urn:microsoft.com/office/officeart/2005/8/layout/vList4"/>
    <dgm:cxn modelId="{2AAAF74D-E49A-0B46-867B-041636D22A18}" srcId="{1E79E8C7-8A6B-9047-A43D-9845ED51F746}" destId="{B1665BD7-6DDE-6344-8BDB-D4B412061DDA}" srcOrd="1" destOrd="0" parTransId="{408AB429-6594-754A-AB93-F3800134BC23}" sibTransId="{17414EBD-C85C-B947-B71C-7972D2205F1E}"/>
    <dgm:cxn modelId="{B04B084E-8EFB-3041-BD37-7B9A38F6BA62}" type="presOf" srcId="{2A47A509-DF3A-DD4A-8B1F-AE3A515A6B73}" destId="{2B1AF797-AE1A-DC4F-B67C-8744385AF981}" srcOrd="1" destOrd="1" presId="urn:microsoft.com/office/officeart/2005/8/layout/vList4"/>
    <dgm:cxn modelId="{62142D50-C38A-CC4C-B113-1B433ABDB15B}" srcId="{F53C2DD9-1B1E-7B41-A3FB-8528F4614117}" destId="{9F8499A7-644F-A74C-9BD1-7AC7D0F596A3}" srcOrd="1" destOrd="0" parTransId="{2D261B99-F71B-D44B-828B-15CDD87833BF}" sibTransId="{F7E85E26-D32D-3743-92AC-F849A08A26DE}"/>
    <dgm:cxn modelId="{0A09E153-C889-A648-82C7-D9DC591722B0}" type="presOf" srcId="{EF079368-30C6-5C4A-87F5-6BABD75C4D71}" destId="{B6E8352D-5248-8A46-816A-351D8CE97080}" srcOrd="0" destOrd="0" presId="urn:microsoft.com/office/officeart/2005/8/layout/vList4"/>
    <dgm:cxn modelId="{3014205B-A3BB-7A41-AECE-2BB51F6D4A43}" type="presOf" srcId="{609AD605-CE68-4D49-81A1-E42537069E8A}" destId="{99A1D88D-DDD4-C44C-B83E-F69EE65E1A0D}" srcOrd="1" destOrd="2" presId="urn:microsoft.com/office/officeart/2005/8/layout/vList4"/>
    <dgm:cxn modelId="{5A997863-633F-844A-BCBB-56F5F01374A3}" type="presOf" srcId="{40272A14-9268-9C4F-9427-C6BD79E42137}" destId="{7DC0C650-A87E-F64B-ACDE-A1F2935C91B0}" srcOrd="1" destOrd="0" presId="urn:microsoft.com/office/officeart/2005/8/layout/vList4"/>
    <dgm:cxn modelId="{36A81B65-C13B-1E46-A8E2-E52BA1393162}" type="presOf" srcId="{FACDF492-5C65-9049-8AEA-34DB4AD30F1C}" destId="{110BA78A-20DA-E044-974A-6F6302DA6F76}" srcOrd="0" destOrd="2" presId="urn:microsoft.com/office/officeart/2005/8/layout/vList4"/>
    <dgm:cxn modelId="{373ED465-02B5-0646-B8F9-9FC4D3AEEF3E}" srcId="{4CB0C004-4EBF-3640-82F6-0D33D96560D9}" destId="{F53C2DD9-1B1E-7B41-A3FB-8528F4614117}" srcOrd="2" destOrd="0" parTransId="{29D53429-DA5F-0E4B-BEC8-3F51C6C0B61C}" sibTransId="{FEBA019C-A6D5-B049-884B-EB78AD060FBF}"/>
    <dgm:cxn modelId="{F6258070-C65D-6944-A3F7-EF71048C7669}" type="presOf" srcId="{40272A14-9268-9C4F-9427-C6BD79E42137}" destId="{110BA78A-20DA-E044-974A-6F6302DA6F76}" srcOrd="0" destOrd="0" presId="urn:microsoft.com/office/officeart/2005/8/layout/vList4"/>
    <dgm:cxn modelId="{16C52677-1CC1-F149-AF34-E5331F24ACFE}" srcId="{4CB0C004-4EBF-3640-82F6-0D33D96560D9}" destId="{1E79E8C7-8A6B-9047-A43D-9845ED51F746}" srcOrd="0" destOrd="0" parTransId="{9FE815FA-9DBE-2544-9B5B-1F5E810CD195}" sibTransId="{BDCD8C40-D1ED-2F4B-84C7-EB92180C7F1B}"/>
    <dgm:cxn modelId="{F8EDDF7C-87A0-BA42-9414-EEA6DF25461C}" type="presOf" srcId="{1E79E8C7-8A6B-9047-A43D-9845ED51F746}" destId="{9BDB7727-A40C-C34E-902D-5C8C9C217776}" srcOrd="0" destOrd="0" presId="urn:microsoft.com/office/officeart/2005/8/layout/vList4"/>
    <dgm:cxn modelId="{39270696-3C65-6D49-A26F-F4D6F626161A}" srcId="{40272A14-9268-9C4F-9427-C6BD79E42137}" destId="{FACDF492-5C65-9049-8AEA-34DB4AD30F1C}" srcOrd="1" destOrd="0" parTransId="{45E70991-ADA8-434D-9D98-5610AC14A2EB}" sibTransId="{51B39DCA-E30D-FC4E-A57F-8F6FC83A45F1}"/>
    <dgm:cxn modelId="{7F9E9496-E483-634B-A9CF-E7640BF9C7D0}" type="presOf" srcId="{DCF777FB-7E6B-4C46-B7EC-FE1D146D786D}" destId="{110BA78A-20DA-E044-974A-6F6302DA6F76}" srcOrd="0" destOrd="1" presId="urn:microsoft.com/office/officeart/2005/8/layout/vList4"/>
    <dgm:cxn modelId="{F7A33B9D-10C0-5747-849A-1D63D509E63D}" type="presOf" srcId="{943727DD-4037-A04F-B19D-AF6AC571D68C}" destId="{9BDB7727-A40C-C34E-902D-5C8C9C217776}" srcOrd="0" destOrd="1" presId="urn:microsoft.com/office/officeart/2005/8/layout/vList4"/>
    <dgm:cxn modelId="{DB5B4EA8-AB6D-B148-A298-713348582DD6}" type="presOf" srcId="{EC27BA4B-A5F7-C747-A698-FDE7AB270121}" destId="{99A1D88D-DDD4-C44C-B83E-F69EE65E1A0D}" srcOrd="1" destOrd="1" presId="urn:microsoft.com/office/officeart/2005/8/layout/vList4"/>
    <dgm:cxn modelId="{4FEC9DAF-CBC6-7D48-8B82-6D3E17ABB7E1}" type="presOf" srcId="{F53C2DD9-1B1E-7B41-A3FB-8528F4614117}" destId="{2B1AF797-AE1A-DC4F-B67C-8744385AF981}" srcOrd="1" destOrd="0" presId="urn:microsoft.com/office/officeart/2005/8/layout/vList4"/>
    <dgm:cxn modelId="{956A45B5-8000-0F41-AF51-A57634548183}" type="presOf" srcId="{B1665BD7-6DDE-6344-8BDB-D4B412061DDA}" destId="{9BDB7727-A40C-C34E-902D-5C8C9C217776}" srcOrd="0" destOrd="2" presId="urn:microsoft.com/office/officeart/2005/8/layout/vList4"/>
    <dgm:cxn modelId="{79147ABF-07CB-A344-B977-289803C553AD}" type="presOf" srcId="{FACDF492-5C65-9049-8AEA-34DB4AD30F1C}" destId="{7DC0C650-A87E-F64B-ACDE-A1F2935C91B0}" srcOrd="1" destOrd="2" presId="urn:microsoft.com/office/officeart/2005/8/layout/vList4"/>
    <dgm:cxn modelId="{BAF150C0-BFCA-9349-963A-24F269BCEAC0}" type="presOf" srcId="{B1665BD7-6DDE-6344-8BDB-D4B412061DDA}" destId="{A85CBB5C-0505-B441-B282-21EA5AFCAF8E}" srcOrd="1" destOrd="2" presId="urn:microsoft.com/office/officeart/2005/8/layout/vList4"/>
    <dgm:cxn modelId="{5E535BC2-43AD-F84E-B5D6-6863AE290C17}" srcId="{EF079368-30C6-5C4A-87F5-6BABD75C4D71}" destId="{EC27BA4B-A5F7-C747-A698-FDE7AB270121}" srcOrd="0" destOrd="0" parTransId="{7788158C-FA39-F34F-9162-0D02D0FC28E7}" sibTransId="{2CCA01B1-DC9F-FE42-AFA7-115AF341AD16}"/>
    <dgm:cxn modelId="{FB3CF6E1-0B80-5B44-8921-3D1CDB268878}" type="presOf" srcId="{609AD605-CE68-4D49-81A1-E42537069E8A}" destId="{B6E8352D-5248-8A46-816A-351D8CE97080}" srcOrd="0" destOrd="2" presId="urn:microsoft.com/office/officeart/2005/8/layout/vList4"/>
    <dgm:cxn modelId="{D16B0FE9-BF44-454F-845A-DC63AC9D5E07}" type="presOf" srcId="{2A47A509-DF3A-DD4A-8B1F-AE3A515A6B73}" destId="{25753C2E-DBEF-564A-9439-9C529B8E7A71}" srcOrd="0" destOrd="1" presId="urn:microsoft.com/office/officeart/2005/8/layout/vList4"/>
    <dgm:cxn modelId="{BCF88CEE-2DF0-CB4B-BFF9-DA8FB75AD093}" srcId="{4CB0C004-4EBF-3640-82F6-0D33D96560D9}" destId="{EF079368-30C6-5C4A-87F5-6BABD75C4D71}" srcOrd="1" destOrd="0" parTransId="{11672D2F-746D-244C-AFF0-0D8A76EB946F}" sibTransId="{2DA8A8E8-0750-7647-8E03-83CECCF5A2CB}"/>
    <dgm:cxn modelId="{DA9387F1-1A93-0244-817B-36844B321778}" type="presOf" srcId="{9F8499A7-644F-A74C-9BD1-7AC7D0F596A3}" destId="{2B1AF797-AE1A-DC4F-B67C-8744385AF981}" srcOrd="1" destOrd="2" presId="urn:microsoft.com/office/officeart/2005/8/layout/vList4"/>
    <dgm:cxn modelId="{F5B43617-E782-E04F-97A0-2A5AB7185567}" type="presParOf" srcId="{7992742D-8B40-DE4D-A082-CC60941CEB5D}" destId="{48933C97-3D07-A84A-A135-7632391D0E40}" srcOrd="0" destOrd="0" presId="urn:microsoft.com/office/officeart/2005/8/layout/vList4"/>
    <dgm:cxn modelId="{D0A4B3FF-955F-914F-9B62-C8D688DACBA2}" type="presParOf" srcId="{48933C97-3D07-A84A-A135-7632391D0E40}" destId="{9BDB7727-A40C-C34E-902D-5C8C9C217776}" srcOrd="0" destOrd="0" presId="urn:microsoft.com/office/officeart/2005/8/layout/vList4"/>
    <dgm:cxn modelId="{60B1A0FA-AC00-CF4C-8869-C6ED8DFAFA4D}" type="presParOf" srcId="{48933C97-3D07-A84A-A135-7632391D0E40}" destId="{B3256614-4E8C-E543-A68B-6C27960831CF}" srcOrd="1" destOrd="0" presId="urn:microsoft.com/office/officeart/2005/8/layout/vList4"/>
    <dgm:cxn modelId="{885C2227-F5B8-9C44-9E95-425B9608980D}" type="presParOf" srcId="{48933C97-3D07-A84A-A135-7632391D0E40}" destId="{A85CBB5C-0505-B441-B282-21EA5AFCAF8E}" srcOrd="2" destOrd="0" presId="urn:microsoft.com/office/officeart/2005/8/layout/vList4"/>
    <dgm:cxn modelId="{1F06D77E-C273-2D40-8F78-4D05EF7FCB50}" type="presParOf" srcId="{7992742D-8B40-DE4D-A082-CC60941CEB5D}" destId="{CBD7998B-2D94-4040-ADF9-EDBF643EF102}" srcOrd="1" destOrd="0" presId="urn:microsoft.com/office/officeart/2005/8/layout/vList4"/>
    <dgm:cxn modelId="{AB7CBC4A-4712-0D49-9461-F8543CC1A6B3}" type="presParOf" srcId="{7992742D-8B40-DE4D-A082-CC60941CEB5D}" destId="{58DE755E-A28F-C040-8E4B-6CFD6FFE145A}" srcOrd="2" destOrd="0" presId="urn:microsoft.com/office/officeart/2005/8/layout/vList4"/>
    <dgm:cxn modelId="{A3E6DD9B-EE85-3F45-9DFD-AE1CDF39E52D}" type="presParOf" srcId="{58DE755E-A28F-C040-8E4B-6CFD6FFE145A}" destId="{B6E8352D-5248-8A46-816A-351D8CE97080}" srcOrd="0" destOrd="0" presId="urn:microsoft.com/office/officeart/2005/8/layout/vList4"/>
    <dgm:cxn modelId="{E3BCDCB9-99ED-4D45-938E-2F0A6DAAA119}" type="presParOf" srcId="{58DE755E-A28F-C040-8E4B-6CFD6FFE145A}" destId="{E80D1072-25B9-3F4B-8C18-46F4CFCBFC54}" srcOrd="1" destOrd="0" presId="urn:microsoft.com/office/officeart/2005/8/layout/vList4"/>
    <dgm:cxn modelId="{C4521053-9343-2F4F-88B3-9F24FEE6782B}" type="presParOf" srcId="{58DE755E-A28F-C040-8E4B-6CFD6FFE145A}" destId="{99A1D88D-DDD4-C44C-B83E-F69EE65E1A0D}" srcOrd="2" destOrd="0" presId="urn:microsoft.com/office/officeart/2005/8/layout/vList4"/>
    <dgm:cxn modelId="{478C0674-1CCF-A74E-A2FC-8A0A5F87672C}" type="presParOf" srcId="{7992742D-8B40-DE4D-A082-CC60941CEB5D}" destId="{D128CEDC-23EC-4341-BB7A-3E153A2D5E1D}" srcOrd="3" destOrd="0" presId="urn:microsoft.com/office/officeart/2005/8/layout/vList4"/>
    <dgm:cxn modelId="{901B9D32-E0BC-2743-8A56-3A26EBE33664}" type="presParOf" srcId="{7992742D-8B40-DE4D-A082-CC60941CEB5D}" destId="{DE2BCBFB-3315-244A-A966-7977F81E50D2}" srcOrd="4" destOrd="0" presId="urn:microsoft.com/office/officeart/2005/8/layout/vList4"/>
    <dgm:cxn modelId="{C468B485-2336-EA47-ADCE-F845D339AED7}" type="presParOf" srcId="{DE2BCBFB-3315-244A-A966-7977F81E50D2}" destId="{25753C2E-DBEF-564A-9439-9C529B8E7A71}" srcOrd="0" destOrd="0" presId="urn:microsoft.com/office/officeart/2005/8/layout/vList4"/>
    <dgm:cxn modelId="{CC426912-579F-7946-86D4-F520ED70A8D1}" type="presParOf" srcId="{DE2BCBFB-3315-244A-A966-7977F81E50D2}" destId="{8C2FCB9E-4485-9F44-9E1A-C88D48BE9618}" srcOrd="1" destOrd="0" presId="urn:microsoft.com/office/officeart/2005/8/layout/vList4"/>
    <dgm:cxn modelId="{E6551C28-3EAE-3D4A-89A9-24100EDC456B}" type="presParOf" srcId="{DE2BCBFB-3315-244A-A966-7977F81E50D2}" destId="{2B1AF797-AE1A-DC4F-B67C-8744385AF981}" srcOrd="2" destOrd="0" presId="urn:microsoft.com/office/officeart/2005/8/layout/vList4"/>
    <dgm:cxn modelId="{DC82CDC0-6199-354C-A342-74D1A225AE36}" type="presParOf" srcId="{7992742D-8B40-DE4D-A082-CC60941CEB5D}" destId="{2EA77AC5-F031-504B-9C2D-B14EB859EB17}" srcOrd="5" destOrd="0" presId="urn:microsoft.com/office/officeart/2005/8/layout/vList4"/>
    <dgm:cxn modelId="{E5395C04-3854-764A-AA16-722112A3A408}" type="presParOf" srcId="{7992742D-8B40-DE4D-A082-CC60941CEB5D}" destId="{DF2A0932-E9DE-804A-B911-EB37DB1A97A2}" srcOrd="6" destOrd="0" presId="urn:microsoft.com/office/officeart/2005/8/layout/vList4"/>
    <dgm:cxn modelId="{E772BDAC-4F2C-7C44-ABFD-E08E9EC545CB}" type="presParOf" srcId="{DF2A0932-E9DE-804A-B911-EB37DB1A97A2}" destId="{110BA78A-20DA-E044-974A-6F6302DA6F76}" srcOrd="0" destOrd="0" presId="urn:microsoft.com/office/officeart/2005/8/layout/vList4"/>
    <dgm:cxn modelId="{9FA66C6F-0614-D745-99FE-1CB0F97891A1}" type="presParOf" srcId="{DF2A0932-E9DE-804A-B911-EB37DB1A97A2}" destId="{E5E7F0EF-958F-3B42-A4AC-4EA46CD72BA4}" srcOrd="1" destOrd="0" presId="urn:microsoft.com/office/officeart/2005/8/layout/vList4"/>
    <dgm:cxn modelId="{F997CEA7-DCD0-3745-8ACE-903C10AF5BDB}" type="presParOf" srcId="{DF2A0932-E9DE-804A-B911-EB37DB1A97A2}" destId="{7DC0C650-A87E-F64B-ACDE-A1F2935C91B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4C263-C9A6-45D7-936B-22C4EEC8F8EA}">
      <dsp:nvSpPr>
        <dsp:cNvPr id="0" name=""/>
        <dsp:cNvSpPr/>
      </dsp:nvSpPr>
      <dsp:spPr>
        <a:xfrm>
          <a:off x="0" y="796"/>
          <a:ext cx="8090041" cy="18644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728DB9-D0FB-4EA2-B710-62972B2CE069}">
      <dsp:nvSpPr>
        <dsp:cNvPr id="0" name=""/>
        <dsp:cNvSpPr/>
      </dsp:nvSpPr>
      <dsp:spPr>
        <a:xfrm>
          <a:off x="563982" y="420287"/>
          <a:ext cx="1025422" cy="10254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E40EA-C245-40B4-A247-91A70D01438B}">
      <dsp:nvSpPr>
        <dsp:cNvPr id="0" name=""/>
        <dsp:cNvSpPr/>
      </dsp:nvSpPr>
      <dsp:spPr>
        <a:xfrm>
          <a:off x="2153386" y="796"/>
          <a:ext cx="5936654" cy="1864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316" tIns="197316" rIns="197316" bIns="19731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tx2"/>
              </a:solidFill>
            </a:rPr>
            <a:t>Introduction: Background, Objective, and Key Questions</a:t>
          </a:r>
        </a:p>
      </dsp:txBody>
      <dsp:txXfrm>
        <a:off x="2153386" y="796"/>
        <a:ext cx="5936654" cy="1864403"/>
      </dsp:txXfrm>
    </dsp:sp>
    <dsp:sp modelId="{42E21B6B-4952-408D-9BBB-1A7AEB9A403F}">
      <dsp:nvSpPr>
        <dsp:cNvPr id="0" name=""/>
        <dsp:cNvSpPr/>
      </dsp:nvSpPr>
      <dsp:spPr>
        <a:xfrm>
          <a:off x="0" y="2331301"/>
          <a:ext cx="8090041" cy="18644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74466-D4CA-49F1-B545-1296DA19F292}">
      <dsp:nvSpPr>
        <dsp:cNvPr id="0" name=""/>
        <dsp:cNvSpPr/>
      </dsp:nvSpPr>
      <dsp:spPr>
        <a:xfrm>
          <a:off x="563982" y="2750792"/>
          <a:ext cx="1025422" cy="10254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F87174-AD4C-465D-BACB-A83A5D80C58E}">
      <dsp:nvSpPr>
        <dsp:cNvPr id="0" name=""/>
        <dsp:cNvSpPr/>
      </dsp:nvSpPr>
      <dsp:spPr>
        <a:xfrm>
          <a:off x="2153386" y="2331301"/>
          <a:ext cx="5936654" cy="1864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316" tIns="197316" rIns="197316" bIns="19731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tx2"/>
              </a:solidFill>
            </a:rPr>
            <a:t>Framework overview: Data Retrieval, Data Processing, and Data Analysis</a:t>
          </a:r>
        </a:p>
      </dsp:txBody>
      <dsp:txXfrm>
        <a:off x="2153386" y="2331301"/>
        <a:ext cx="5936654" cy="1864403"/>
      </dsp:txXfrm>
    </dsp:sp>
    <dsp:sp modelId="{4951CEA7-F211-422B-9C43-E04D30B3E7B3}">
      <dsp:nvSpPr>
        <dsp:cNvPr id="0" name=""/>
        <dsp:cNvSpPr/>
      </dsp:nvSpPr>
      <dsp:spPr>
        <a:xfrm>
          <a:off x="0" y="4661806"/>
          <a:ext cx="8090041" cy="18644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1F5C2-ABCE-4AF9-89B2-E04C21061F5D}">
      <dsp:nvSpPr>
        <dsp:cNvPr id="0" name=""/>
        <dsp:cNvSpPr/>
      </dsp:nvSpPr>
      <dsp:spPr>
        <a:xfrm>
          <a:off x="563982" y="5081297"/>
          <a:ext cx="1025422" cy="10254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25834D-C382-4654-9D02-03772EB77E28}">
      <dsp:nvSpPr>
        <dsp:cNvPr id="0" name=""/>
        <dsp:cNvSpPr/>
      </dsp:nvSpPr>
      <dsp:spPr>
        <a:xfrm>
          <a:off x="2153386" y="4661806"/>
          <a:ext cx="5936654" cy="1864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316" tIns="197316" rIns="197316" bIns="19731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tx2"/>
              </a:solidFill>
            </a:rPr>
            <a:t>Conclusion: Insights, Future Improvements</a:t>
          </a:r>
        </a:p>
      </dsp:txBody>
      <dsp:txXfrm>
        <a:off x="2153386" y="4661806"/>
        <a:ext cx="5936654" cy="1864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A26ED-888B-4664-9CDE-E6AD69FA0107}">
      <dsp:nvSpPr>
        <dsp:cNvPr id="0" name=""/>
        <dsp:cNvSpPr/>
      </dsp:nvSpPr>
      <dsp:spPr>
        <a:xfrm>
          <a:off x="1266646" y="33268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19ECC3-1185-46CA-90BE-085B559F68C7}">
      <dsp:nvSpPr>
        <dsp:cNvPr id="0" name=""/>
        <dsp:cNvSpPr/>
      </dsp:nvSpPr>
      <dsp:spPr>
        <a:xfrm>
          <a:off x="1266646" y="203778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kern="1200" dirty="0">
              <a:solidFill>
                <a:schemeClr val="tx2"/>
              </a:solidFill>
            </a:rPr>
            <a:t>Objective</a:t>
          </a:r>
        </a:p>
      </dsp:txBody>
      <dsp:txXfrm>
        <a:off x="1266646" y="2037788"/>
        <a:ext cx="4320000" cy="648000"/>
      </dsp:txXfrm>
    </dsp:sp>
    <dsp:sp modelId="{C9AEE987-EF21-421B-8307-417783C5E945}">
      <dsp:nvSpPr>
        <dsp:cNvPr id="0" name=""/>
        <dsp:cNvSpPr/>
      </dsp:nvSpPr>
      <dsp:spPr>
        <a:xfrm>
          <a:off x="1266646" y="2775605"/>
          <a:ext cx="4320000" cy="204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pPr>
          <a:r>
            <a:rPr lang="en-US" sz="2200" kern="1200" dirty="0">
              <a:solidFill>
                <a:schemeClr val="tx2"/>
              </a:solidFill>
            </a:rPr>
            <a:t>Develop framework using open-source tools to automate the synthesis and analysis of literature in an evolving research landscape</a:t>
          </a:r>
        </a:p>
      </dsp:txBody>
      <dsp:txXfrm>
        <a:off x="1266646" y="2775605"/>
        <a:ext cx="4320000" cy="2047911"/>
      </dsp:txXfrm>
    </dsp:sp>
    <dsp:sp modelId="{3F693DE7-F237-4280-8ED4-B55947B53656}">
      <dsp:nvSpPr>
        <dsp:cNvPr id="0" name=""/>
        <dsp:cNvSpPr/>
      </dsp:nvSpPr>
      <dsp:spPr>
        <a:xfrm>
          <a:off x="6342646" y="332682"/>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 b="-1000"/>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0C6B34-0D63-4D01-B51E-07CEE4018EE9}">
      <dsp:nvSpPr>
        <dsp:cNvPr id="0" name=""/>
        <dsp:cNvSpPr/>
      </dsp:nvSpPr>
      <dsp:spPr>
        <a:xfrm>
          <a:off x="6342646" y="203778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kern="1200" dirty="0">
              <a:solidFill>
                <a:schemeClr val="tx2"/>
              </a:solidFill>
            </a:rPr>
            <a:t>Topical Focus</a:t>
          </a:r>
        </a:p>
      </dsp:txBody>
      <dsp:txXfrm>
        <a:off x="6342646" y="2037788"/>
        <a:ext cx="4320000" cy="648000"/>
      </dsp:txXfrm>
    </dsp:sp>
    <dsp:sp modelId="{DEA908D0-429D-48F0-908B-1EA22E685990}">
      <dsp:nvSpPr>
        <dsp:cNvPr id="0" name=""/>
        <dsp:cNvSpPr/>
      </dsp:nvSpPr>
      <dsp:spPr>
        <a:xfrm>
          <a:off x="6342646" y="2775605"/>
          <a:ext cx="4320000" cy="204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pPr>
          <a:r>
            <a:rPr lang="en-US" sz="2200" b="0" kern="1200" dirty="0">
              <a:solidFill>
                <a:schemeClr val="tx2"/>
              </a:solidFill>
            </a:rPr>
            <a:t>Exploring patient-centered communication themes in peer-reviewed oncology literature</a:t>
          </a:r>
        </a:p>
      </dsp:txBody>
      <dsp:txXfrm>
        <a:off x="6342646" y="2775605"/>
        <a:ext cx="4320000" cy="2047911"/>
      </dsp:txXfrm>
    </dsp:sp>
    <dsp:sp modelId="{A970B6A5-AEE3-4C2E-A522-4941BF50C6C5}">
      <dsp:nvSpPr>
        <dsp:cNvPr id="0" name=""/>
        <dsp:cNvSpPr/>
      </dsp:nvSpPr>
      <dsp:spPr>
        <a:xfrm>
          <a:off x="11469449" y="332682"/>
          <a:ext cx="1512000" cy="1512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 b="-1000"/>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28F899-D6CA-4E73-943C-6CB694AE889D}">
      <dsp:nvSpPr>
        <dsp:cNvPr id="0" name=""/>
        <dsp:cNvSpPr/>
      </dsp:nvSpPr>
      <dsp:spPr>
        <a:xfrm>
          <a:off x="11418646" y="203778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1" kern="1200" dirty="0">
              <a:solidFill>
                <a:schemeClr val="tx2"/>
              </a:solidFill>
            </a:rPr>
            <a:t>Key Questions</a:t>
          </a:r>
        </a:p>
      </dsp:txBody>
      <dsp:txXfrm>
        <a:off x="11418646" y="2037788"/>
        <a:ext cx="4320000" cy="648000"/>
      </dsp:txXfrm>
    </dsp:sp>
    <dsp:sp modelId="{C30548D5-1AC7-42F7-A62A-A005124F1F11}">
      <dsp:nvSpPr>
        <dsp:cNvPr id="0" name=""/>
        <dsp:cNvSpPr/>
      </dsp:nvSpPr>
      <dsp:spPr>
        <a:xfrm>
          <a:off x="11418646" y="2775605"/>
          <a:ext cx="4320000" cy="204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pPr>
          <a:r>
            <a:rPr lang="en-US" sz="2200" kern="1200" dirty="0">
              <a:solidFill>
                <a:schemeClr val="tx2"/>
              </a:solidFill>
            </a:rPr>
            <a:t>1. Which patient-centered communication topics emerge most prevalent in oncology research?</a:t>
          </a:r>
        </a:p>
        <a:p>
          <a:pPr marL="0" lvl="0" indent="0" algn="l" defTabSz="977900">
            <a:lnSpc>
              <a:spcPct val="100000"/>
            </a:lnSpc>
            <a:spcBef>
              <a:spcPct val="0"/>
            </a:spcBef>
            <a:spcAft>
              <a:spcPct val="35000"/>
            </a:spcAft>
            <a:buNone/>
          </a:pPr>
          <a:r>
            <a:rPr lang="en-US" sz="2200" kern="1200" dirty="0">
              <a:solidFill>
                <a:schemeClr val="tx2"/>
              </a:solidFill>
            </a:rPr>
            <a:t>2. How does author sentiment vary across these topics?</a:t>
          </a:r>
        </a:p>
      </dsp:txBody>
      <dsp:txXfrm>
        <a:off x="11418646" y="2775605"/>
        <a:ext cx="4320000" cy="20479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3F93D-CE1C-2A42-B849-65E77CA993DA}">
      <dsp:nvSpPr>
        <dsp:cNvPr id="0" name=""/>
        <dsp:cNvSpPr/>
      </dsp:nvSpPr>
      <dsp:spPr>
        <a:xfrm>
          <a:off x="-9529302" y="-1455841"/>
          <a:ext cx="11344483" cy="11344483"/>
        </a:xfrm>
        <a:prstGeom prst="blockArc">
          <a:avLst>
            <a:gd name="adj1" fmla="val 18900000"/>
            <a:gd name="adj2" fmla="val 2700000"/>
            <a:gd name="adj3" fmla="val 190"/>
          </a:avLst>
        </a:pr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7E4AEF-81DF-4941-A6D7-DE200156A2B5}">
      <dsp:nvSpPr>
        <dsp:cNvPr id="0" name=""/>
        <dsp:cNvSpPr/>
      </dsp:nvSpPr>
      <dsp:spPr>
        <a:xfrm>
          <a:off x="1170472" y="843280"/>
          <a:ext cx="16239154" cy="168656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8707" tIns="60960" rIns="60960" bIns="60960" numCol="1" spcCol="1270" anchor="t" anchorCtr="0">
          <a:noAutofit/>
        </a:bodyPr>
        <a:lstStyle/>
        <a:p>
          <a:pPr marL="0" lvl="0" indent="0" algn="l" defTabSz="1244600">
            <a:lnSpc>
              <a:spcPct val="90000"/>
            </a:lnSpc>
            <a:spcBef>
              <a:spcPct val="0"/>
            </a:spcBef>
            <a:spcAft>
              <a:spcPct val="35000"/>
            </a:spcAft>
            <a:buNone/>
          </a:pPr>
          <a:r>
            <a:rPr lang="en-US" sz="2800" b="1" kern="1200" dirty="0">
              <a:latin typeface="Arial" panose="020B0604020202020204" pitchFamily="34" charset="0"/>
              <a:cs typeface="Arial" panose="020B0604020202020204" pitchFamily="34" charset="0"/>
            </a:rPr>
            <a:t>1. Data Retrieval</a:t>
          </a:r>
          <a:endParaRPr lang="en-US" sz="2800" kern="1200" dirty="0"/>
        </a:p>
        <a:p>
          <a:pPr marL="228600" lvl="1" indent="-228600" algn="l" defTabSz="1066800">
            <a:lnSpc>
              <a:spcPct val="90000"/>
            </a:lnSpc>
            <a:spcBef>
              <a:spcPct val="0"/>
            </a:spcBef>
            <a:spcAft>
              <a:spcPct val="15000"/>
            </a:spcAft>
            <a:buChar char="•"/>
          </a:pPr>
          <a:r>
            <a:rPr lang="en-US" sz="2400" kern="1200" dirty="0"/>
            <a:t>Related publication identification</a:t>
          </a:r>
        </a:p>
        <a:p>
          <a:pPr marL="228600" lvl="1" indent="-228600" algn="l" defTabSz="1066800">
            <a:lnSpc>
              <a:spcPct val="90000"/>
            </a:lnSpc>
            <a:spcBef>
              <a:spcPct val="0"/>
            </a:spcBef>
            <a:spcAft>
              <a:spcPct val="15000"/>
            </a:spcAft>
            <a:buChar char="•"/>
          </a:pPr>
          <a:r>
            <a:rPr lang="en-US" sz="2400" kern="1200" dirty="0"/>
            <a:t>Publication full-text data scraping </a:t>
          </a:r>
        </a:p>
      </dsp:txBody>
      <dsp:txXfrm>
        <a:off x="1170472" y="843280"/>
        <a:ext cx="16239154" cy="1686560"/>
      </dsp:txXfrm>
    </dsp:sp>
    <dsp:sp modelId="{7DC8B209-8B75-E64C-ADED-2D9F072DE7DD}">
      <dsp:nvSpPr>
        <dsp:cNvPr id="0" name=""/>
        <dsp:cNvSpPr/>
      </dsp:nvSpPr>
      <dsp:spPr>
        <a:xfrm>
          <a:off x="116372" y="632460"/>
          <a:ext cx="2108200" cy="2108200"/>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DCDB18-90FC-7941-99DE-E503962FFBAF}">
      <dsp:nvSpPr>
        <dsp:cNvPr id="0" name=""/>
        <dsp:cNvSpPr/>
      </dsp:nvSpPr>
      <dsp:spPr>
        <a:xfrm>
          <a:off x="1783537" y="3373120"/>
          <a:ext cx="15626090" cy="168656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8707" tIns="60960" rIns="60960" bIns="60960" numCol="1" spcCol="1270" anchor="t" anchorCtr="0">
          <a:noAutofit/>
        </a:bodyPr>
        <a:lstStyle/>
        <a:p>
          <a:pPr marL="0" lvl="0" indent="0" algn="l" defTabSz="1244600">
            <a:lnSpc>
              <a:spcPct val="90000"/>
            </a:lnSpc>
            <a:spcBef>
              <a:spcPct val="0"/>
            </a:spcBef>
            <a:spcAft>
              <a:spcPct val="35000"/>
            </a:spcAft>
            <a:buNone/>
          </a:pPr>
          <a:r>
            <a:rPr lang="en-US" sz="2800" kern="1200" dirty="0"/>
            <a:t>2. Data Processing</a:t>
          </a:r>
        </a:p>
        <a:p>
          <a:pPr marL="228600" lvl="1" indent="-228600" algn="l" defTabSz="1066800">
            <a:lnSpc>
              <a:spcPct val="90000"/>
            </a:lnSpc>
            <a:spcBef>
              <a:spcPct val="0"/>
            </a:spcBef>
            <a:spcAft>
              <a:spcPct val="15000"/>
            </a:spcAft>
            <a:buChar char="•"/>
          </a:pPr>
          <a:r>
            <a:rPr lang="en-US" sz="2400" kern="1200" dirty="0"/>
            <a:t>Cleaning, standardizing, sub-setting, and transforming scraped HTML data to JSON dictionary</a:t>
          </a:r>
        </a:p>
        <a:p>
          <a:pPr marL="228600" lvl="1" indent="-228600" algn="l" defTabSz="1066800">
            <a:lnSpc>
              <a:spcPct val="90000"/>
            </a:lnSpc>
            <a:spcBef>
              <a:spcPct val="0"/>
            </a:spcBef>
            <a:spcAft>
              <a:spcPct val="15000"/>
            </a:spcAft>
            <a:buChar char="•"/>
          </a:pPr>
          <a:r>
            <a:rPr lang="en-US" sz="2400" kern="1200" dirty="0"/>
            <a:t>Preprocessing cleaned text data for analysis (stop word removal, POS tagging, lemmatization, etc.)</a:t>
          </a:r>
        </a:p>
      </dsp:txBody>
      <dsp:txXfrm>
        <a:off x="1783537" y="3373120"/>
        <a:ext cx="15626090" cy="1686560"/>
      </dsp:txXfrm>
    </dsp:sp>
    <dsp:sp modelId="{2B4D0358-1095-0143-8EDD-8ADF0E445532}">
      <dsp:nvSpPr>
        <dsp:cNvPr id="0" name=""/>
        <dsp:cNvSpPr/>
      </dsp:nvSpPr>
      <dsp:spPr>
        <a:xfrm>
          <a:off x="729437" y="3162300"/>
          <a:ext cx="2108200" cy="2108200"/>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B1DB47-596C-A043-9F9F-3146359F2F20}">
      <dsp:nvSpPr>
        <dsp:cNvPr id="0" name=""/>
        <dsp:cNvSpPr/>
      </dsp:nvSpPr>
      <dsp:spPr>
        <a:xfrm>
          <a:off x="1170472" y="5902960"/>
          <a:ext cx="16239154" cy="168656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8707" tIns="60960" rIns="60960" bIns="60960" numCol="1" spcCol="1270" anchor="t" anchorCtr="0">
          <a:noAutofit/>
        </a:bodyPr>
        <a:lstStyle/>
        <a:p>
          <a:pPr marL="0" lvl="0" indent="0" algn="l" defTabSz="1244600">
            <a:lnSpc>
              <a:spcPct val="90000"/>
            </a:lnSpc>
            <a:spcBef>
              <a:spcPct val="0"/>
            </a:spcBef>
            <a:spcAft>
              <a:spcPct val="35000"/>
            </a:spcAft>
            <a:buNone/>
          </a:pPr>
          <a:r>
            <a:rPr lang="en-US" sz="2800" kern="1200" dirty="0"/>
            <a:t>3. Data Analysis</a:t>
          </a:r>
        </a:p>
        <a:p>
          <a:pPr marL="228600" lvl="1" indent="-228600" algn="l" defTabSz="1066800">
            <a:lnSpc>
              <a:spcPct val="90000"/>
            </a:lnSpc>
            <a:spcBef>
              <a:spcPct val="0"/>
            </a:spcBef>
            <a:spcAft>
              <a:spcPct val="15000"/>
            </a:spcAft>
            <a:buChar char="•"/>
          </a:pPr>
          <a:r>
            <a:rPr lang="en-US" sz="2400" kern="1200" dirty="0"/>
            <a:t>Exploratory data analysis using word frequency distributions and n-grams</a:t>
          </a:r>
        </a:p>
        <a:p>
          <a:pPr marL="228600" lvl="1" indent="-228600" algn="l" defTabSz="1066800">
            <a:lnSpc>
              <a:spcPct val="90000"/>
            </a:lnSpc>
            <a:spcBef>
              <a:spcPct val="0"/>
            </a:spcBef>
            <a:spcAft>
              <a:spcPct val="15000"/>
            </a:spcAft>
            <a:buChar char="•"/>
          </a:pPr>
          <a:r>
            <a:rPr lang="en-US" sz="2400" kern="1200" dirty="0"/>
            <a:t>Aggregating topic modeling for theme identification and sentiment analysis for sentiment classification of identified themes</a:t>
          </a:r>
        </a:p>
      </dsp:txBody>
      <dsp:txXfrm>
        <a:off x="1170472" y="5902960"/>
        <a:ext cx="16239154" cy="1686560"/>
      </dsp:txXfrm>
    </dsp:sp>
    <dsp:sp modelId="{378AD621-A3D1-1E48-A21C-A5CD7F5847E1}">
      <dsp:nvSpPr>
        <dsp:cNvPr id="0" name=""/>
        <dsp:cNvSpPr/>
      </dsp:nvSpPr>
      <dsp:spPr>
        <a:xfrm>
          <a:off x="116372" y="5692140"/>
          <a:ext cx="2108200" cy="2108200"/>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64E9D-CA22-CD46-807E-422DFC2A6CB6}">
      <dsp:nvSpPr>
        <dsp:cNvPr id="0" name=""/>
        <dsp:cNvSpPr/>
      </dsp:nvSpPr>
      <dsp:spPr>
        <a:xfrm>
          <a:off x="0" y="0"/>
          <a:ext cx="6415132" cy="12627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Constructed publication DOI URLs from DOI identifiers collected from </a:t>
          </a:r>
          <a:r>
            <a:rPr lang="en-US" sz="2500" kern="1200" dirty="0" err="1"/>
            <a:t>xDD</a:t>
          </a:r>
          <a:r>
            <a:rPr lang="en-US" sz="2500" kern="1200" dirty="0"/>
            <a:t> API</a:t>
          </a:r>
        </a:p>
      </dsp:txBody>
      <dsp:txXfrm>
        <a:off x="36984" y="36984"/>
        <a:ext cx="4904809" cy="1188761"/>
      </dsp:txXfrm>
    </dsp:sp>
    <dsp:sp modelId="{A6B8C194-BD3D-B84C-8DDF-5F0E29CD5E64}">
      <dsp:nvSpPr>
        <dsp:cNvPr id="0" name=""/>
        <dsp:cNvSpPr/>
      </dsp:nvSpPr>
      <dsp:spPr>
        <a:xfrm>
          <a:off x="479052" y="1438108"/>
          <a:ext cx="6415132" cy="1262729"/>
        </a:xfrm>
        <a:prstGeom prst="roundRect">
          <a:avLst>
            <a:gd name="adj" fmla="val 10000"/>
          </a:avLst>
        </a:prstGeom>
        <a:solidFill>
          <a:schemeClr val="accent3">
            <a:hueOff val="1029291"/>
            <a:satOff val="6178"/>
            <a:lumOff val="4706"/>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Used Selenium WebDriver and BeautifulSoup for scraping full-text from publication webpages</a:t>
          </a:r>
          <a:endParaRPr lang="en-US" sz="2500" kern="1200" dirty="0"/>
        </a:p>
      </dsp:txBody>
      <dsp:txXfrm>
        <a:off x="516036" y="1475092"/>
        <a:ext cx="5041338" cy="1188761"/>
      </dsp:txXfrm>
    </dsp:sp>
    <dsp:sp modelId="{DEF84D8B-E77F-9843-931A-C5559549253D}">
      <dsp:nvSpPr>
        <dsp:cNvPr id="0" name=""/>
        <dsp:cNvSpPr/>
      </dsp:nvSpPr>
      <dsp:spPr>
        <a:xfrm>
          <a:off x="958104" y="2876216"/>
          <a:ext cx="6415132" cy="1262729"/>
        </a:xfrm>
        <a:prstGeom prst="roundRect">
          <a:avLst>
            <a:gd name="adj" fmla="val 10000"/>
          </a:avLst>
        </a:prstGeom>
        <a:solidFill>
          <a:schemeClr val="accent3">
            <a:hueOff val="2058582"/>
            <a:satOff val="12356"/>
            <a:lumOff val="9413"/>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Specific sections targeted for scraping (abstract, methods, results, conclusion, etc.)</a:t>
          </a:r>
        </a:p>
      </dsp:txBody>
      <dsp:txXfrm>
        <a:off x="995088" y="2913200"/>
        <a:ext cx="5041338" cy="1188761"/>
      </dsp:txXfrm>
    </dsp:sp>
    <dsp:sp modelId="{C1BE58C3-71E3-6B41-B04B-95453D780B1A}">
      <dsp:nvSpPr>
        <dsp:cNvPr id="0" name=""/>
        <dsp:cNvSpPr/>
      </dsp:nvSpPr>
      <dsp:spPr>
        <a:xfrm>
          <a:off x="1437156" y="4314325"/>
          <a:ext cx="6415132" cy="1262729"/>
        </a:xfrm>
        <a:prstGeom prst="roundRect">
          <a:avLst>
            <a:gd name="adj" fmla="val 10000"/>
          </a:avLst>
        </a:prstGeom>
        <a:solidFill>
          <a:schemeClr val="accent3">
            <a:hueOff val="3087872"/>
            <a:satOff val="18534"/>
            <a:lumOff val="1411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Filters included for handling inconsistencies and scraping issues </a:t>
          </a:r>
        </a:p>
      </dsp:txBody>
      <dsp:txXfrm>
        <a:off x="1474140" y="4351309"/>
        <a:ext cx="5041338" cy="1188761"/>
      </dsp:txXfrm>
    </dsp:sp>
    <dsp:sp modelId="{4EEFB59F-D7C6-8148-865F-53A399FA8CFE}">
      <dsp:nvSpPr>
        <dsp:cNvPr id="0" name=""/>
        <dsp:cNvSpPr/>
      </dsp:nvSpPr>
      <dsp:spPr>
        <a:xfrm>
          <a:off x="1916208" y="5752433"/>
          <a:ext cx="6415132" cy="1262729"/>
        </a:xfrm>
        <a:prstGeom prst="roundRect">
          <a:avLst>
            <a:gd name="adj" fmla="val 10000"/>
          </a:avLst>
        </a:prstGeom>
        <a:solidFill>
          <a:schemeClr val="accent3">
            <a:hueOff val="4117163"/>
            <a:satOff val="24712"/>
            <a:lumOff val="18825"/>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89 publications successfully scraped and saved as HTML files</a:t>
          </a:r>
        </a:p>
      </dsp:txBody>
      <dsp:txXfrm>
        <a:off x="1953192" y="5789417"/>
        <a:ext cx="5041338" cy="1188761"/>
      </dsp:txXfrm>
    </dsp:sp>
    <dsp:sp modelId="{2CA65260-4B94-F842-8A38-25FE1523B48C}">
      <dsp:nvSpPr>
        <dsp:cNvPr id="0" name=""/>
        <dsp:cNvSpPr/>
      </dsp:nvSpPr>
      <dsp:spPr>
        <a:xfrm>
          <a:off x="5594358" y="922493"/>
          <a:ext cx="820774" cy="820774"/>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9032" y="922493"/>
        <a:ext cx="451426" cy="617632"/>
      </dsp:txXfrm>
    </dsp:sp>
    <dsp:sp modelId="{B94F780D-31AE-CB49-A7E7-176342296260}">
      <dsp:nvSpPr>
        <dsp:cNvPr id="0" name=""/>
        <dsp:cNvSpPr/>
      </dsp:nvSpPr>
      <dsp:spPr>
        <a:xfrm>
          <a:off x="6073410" y="2360602"/>
          <a:ext cx="820774" cy="820774"/>
        </a:xfrm>
        <a:prstGeom prst="downArrow">
          <a:avLst>
            <a:gd name="adj1" fmla="val 55000"/>
            <a:gd name="adj2" fmla="val 45000"/>
          </a:avLst>
        </a:prstGeom>
        <a:solidFill>
          <a:schemeClr val="accent3">
            <a:tint val="40000"/>
            <a:alpha val="90000"/>
            <a:hueOff val="1685050"/>
            <a:satOff val="14902"/>
            <a:lumOff val="1765"/>
            <a:alphaOff val="0"/>
          </a:schemeClr>
        </a:solidFill>
        <a:ln w="19050" cap="flat" cmpd="sng" algn="ctr">
          <a:solidFill>
            <a:schemeClr val="accent3">
              <a:tint val="40000"/>
              <a:alpha val="90000"/>
              <a:hueOff val="1685050"/>
              <a:satOff val="14902"/>
              <a:lumOff val="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258084" y="2360602"/>
        <a:ext cx="451426" cy="617632"/>
      </dsp:txXfrm>
    </dsp:sp>
    <dsp:sp modelId="{2258D743-9E17-A645-8564-E4B6C8ACB353}">
      <dsp:nvSpPr>
        <dsp:cNvPr id="0" name=""/>
        <dsp:cNvSpPr/>
      </dsp:nvSpPr>
      <dsp:spPr>
        <a:xfrm>
          <a:off x="6552462" y="3777665"/>
          <a:ext cx="820774" cy="820774"/>
        </a:xfrm>
        <a:prstGeom prst="downArrow">
          <a:avLst>
            <a:gd name="adj1" fmla="val 55000"/>
            <a:gd name="adj2" fmla="val 45000"/>
          </a:avLst>
        </a:prstGeom>
        <a:solidFill>
          <a:schemeClr val="accent3">
            <a:tint val="40000"/>
            <a:alpha val="90000"/>
            <a:hueOff val="3370100"/>
            <a:satOff val="29803"/>
            <a:lumOff val="3530"/>
            <a:alphaOff val="0"/>
          </a:schemeClr>
        </a:solidFill>
        <a:ln w="19050" cap="flat" cmpd="sng" algn="ctr">
          <a:solidFill>
            <a:schemeClr val="accent3">
              <a:tint val="40000"/>
              <a:alpha val="90000"/>
              <a:hueOff val="3370100"/>
              <a:satOff val="29803"/>
              <a:lumOff val="35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737136" y="3777665"/>
        <a:ext cx="451426" cy="617632"/>
      </dsp:txXfrm>
    </dsp:sp>
    <dsp:sp modelId="{A28BD6B8-463A-5146-AB6D-0337FA1C7A66}">
      <dsp:nvSpPr>
        <dsp:cNvPr id="0" name=""/>
        <dsp:cNvSpPr/>
      </dsp:nvSpPr>
      <dsp:spPr>
        <a:xfrm>
          <a:off x="7031514" y="5229804"/>
          <a:ext cx="820774" cy="820774"/>
        </a:xfrm>
        <a:prstGeom prst="downArrow">
          <a:avLst>
            <a:gd name="adj1" fmla="val 55000"/>
            <a:gd name="adj2" fmla="val 45000"/>
          </a:avLst>
        </a:prstGeom>
        <a:solidFill>
          <a:schemeClr val="accent3">
            <a:tint val="40000"/>
            <a:alpha val="90000"/>
            <a:hueOff val="5055149"/>
            <a:satOff val="44705"/>
            <a:lumOff val="5295"/>
            <a:alphaOff val="0"/>
          </a:schemeClr>
        </a:solidFill>
        <a:ln w="19050" cap="flat" cmpd="sng" algn="ctr">
          <a:solidFill>
            <a:schemeClr val="accent3">
              <a:tint val="40000"/>
              <a:alpha val="90000"/>
              <a:hueOff val="5055149"/>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216188" y="5229804"/>
        <a:ext cx="451426" cy="6176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B7727-A40C-C34E-902D-5C8C9C217776}">
      <dsp:nvSpPr>
        <dsp:cNvPr id="0" name=""/>
        <dsp:cNvSpPr/>
      </dsp:nvSpPr>
      <dsp:spPr>
        <a:xfrm>
          <a:off x="0" y="0"/>
          <a:ext cx="15773400" cy="164659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dirty="0"/>
            <a:t>Approach</a:t>
          </a:r>
          <a:endParaRPr lang="en-US" sz="3000" kern="1200" dirty="0"/>
        </a:p>
        <a:p>
          <a:pPr marL="228600" lvl="1" indent="-228600" algn="l" defTabSz="1022350">
            <a:lnSpc>
              <a:spcPct val="90000"/>
            </a:lnSpc>
            <a:spcBef>
              <a:spcPct val="0"/>
            </a:spcBef>
            <a:spcAft>
              <a:spcPct val="15000"/>
            </a:spcAft>
            <a:buChar char="•"/>
          </a:pPr>
          <a:r>
            <a:rPr lang="en-US" sz="2300" kern="1200" dirty="0"/>
            <a:t>Automated pipeline for literature mining and interpretable outputs</a:t>
          </a:r>
        </a:p>
        <a:p>
          <a:pPr marL="228600" lvl="1" indent="-228600" algn="l" defTabSz="1022350">
            <a:lnSpc>
              <a:spcPct val="90000"/>
            </a:lnSpc>
            <a:spcBef>
              <a:spcPct val="0"/>
            </a:spcBef>
            <a:spcAft>
              <a:spcPct val="15000"/>
            </a:spcAft>
            <a:buChar char="•"/>
          </a:pPr>
          <a:r>
            <a:rPr lang="en-US" sz="2300" kern="1200" dirty="0"/>
            <a:t>Combined NLP methods (</a:t>
          </a:r>
          <a:r>
            <a:rPr lang="en-US" sz="2300" kern="1200" dirty="0" err="1"/>
            <a:t>BERTopic</a:t>
          </a:r>
          <a:r>
            <a:rPr lang="en-US" sz="2300" kern="1200" dirty="0"/>
            <a:t>, </a:t>
          </a:r>
          <a:r>
            <a:rPr lang="en-US" sz="2300" kern="1200" dirty="0" err="1"/>
            <a:t>DistilBERT</a:t>
          </a:r>
          <a:r>
            <a:rPr lang="en-US" sz="2300" kern="1200" dirty="0"/>
            <a:t>)</a:t>
          </a:r>
        </a:p>
      </dsp:txBody>
      <dsp:txXfrm>
        <a:off x="3319339" y="0"/>
        <a:ext cx="12454060" cy="1646595"/>
      </dsp:txXfrm>
    </dsp:sp>
    <dsp:sp modelId="{B3256614-4E8C-E543-A68B-6C27960831CF}">
      <dsp:nvSpPr>
        <dsp:cNvPr id="0" name=""/>
        <dsp:cNvSpPr/>
      </dsp:nvSpPr>
      <dsp:spPr>
        <a:xfrm>
          <a:off x="164659" y="164659"/>
          <a:ext cx="3154680" cy="1317276"/>
        </a:xfrm>
        <a:prstGeom prst="roundRect">
          <a:avLst>
            <a:gd name="adj" fmla="val 10000"/>
          </a:avLst>
        </a:prstGeom>
        <a:solidFill>
          <a:schemeClr val="dk2">
            <a:tint val="50000"/>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E8352D-5248-8A46-816A-351D8CE97080}">
      <dsp:nvSpPr>
        <dsp:cNvPr id="0" name=""/>
        <dsp:cNvSpPr/>
      </dsp:nvSpPr>
      <dsp:spPr>
        <a:xfrm>
          <a:off x="0" y="1811255"/>
          <a:ext cx="15773400" cy="164659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Key Findings</a:t>
          </a:r>
          <a:endParaRPr lang="en-US" sz="3000" kern="1200"/>
        </a:p>
        <a:p>
          <a:pPr marL="228600" lvl="1" indent="-228600" algn="l" defTabSz="1022350">
            <a:lnSpc>
              <a:spcPct val="90000"/>
            </a:lnSpc>
            <a:spcBef>
              <a:spcPct val="0"/>
            </a:spcBef>
            <a:spcAft>
              <a:spcPct val="15000"/>
            </a:spcAft>
            <a:buChar char="•"/>
          </a:pPr>
          <a:r>
            <a:rPr lang="en-US" sz="2300" kern="1200" dirty="0"/>
            <a:t>Identified dominant themes in patient-centered cancer communication</a:t>
          </a:r>
        </a:p>
        <a:p>
          <a:pPr marL="228600" lvl="1" indent="-228600" algn="l" defTabSz="1022350">
            <a:lnSpc>
              <a:spcPct val="90000"/>
            </a:lnSpc>
            <a:spcBef>
              <a:spcPct val="0"/>
            </a:spcBef>
            <a:spcAft>
              <a:spcPct val="15000"/>
            </a:spcAft>
            <a:buChar char="•"/>
          </a:pPr>
          <a:r>
            <a:rPr lang="en-US" sz="2300" kern="1200" dirty="0"/>
            <a:t>Detected mixed sentiment toward communication-focused interventions</a:t>
          </a:r>
        </a:p>
      </dsp:txBody>
      <dsp:txXfrm>
        <a:off x="3319339" y="1811255"/>
        <a:ext cx="12454060" cy="1646595"/>
      </dsp:txXfrm>
    </dsp:sp>
    <dsp:sp modelId="{E80D1072-25B9-3F4B-8C18-46F4CFCBFC54}">
      <dsp:nvSpPr>
        <dsp:cNvPr id="0" name=""/>
        <dsp:cNvSpPr/>
      </dsp:nvSpPr>
      <dsp:spPr>
        <a:xfrm>
          <a:off x="164659" y="1975914"/>
          <a:ext cx="3154680" cy="1317276"/>
        </a:xfrm>
        <a:prstGeom prst="roundRect">
          <a:avLst>
            <a:gd name="adj" fmla="val 10000"/>
          </a:avLst>
        </a:prstGeom>
        <a:solidFill>
          <a:schemeClr val="dk2">
            <a:tint val="50000"/>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753C2E-DBEF-564A-9439-9C529B8E7A71}">
      <dsp:nvSpPr>
        <dsp:cNvPr id="0" name=""/>
        <dsp:cNvSpPr/>
      </dsp:nvSpPr>
      <dsp:spPr>
        <a:xfrm>
          <a:off x="0" y="3622510"/>
          <a:ext cx="15773400" cy="164659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dirty="0"/>
            <a:t>Research Impact</a:t>
          </a:r>
          <a:endParaRPr lang="en-US" sz="3000" kern="1200" dirty="0"/>
        </a:p>
        <a:p>
          <a:pPr marL="228600" lvl="1" indent="-228600" algn="l" defTabSz="1022350">
            <a:lnSpc>
              <a:spcPct val="90000"/>
            </a:lnSpc>
            <a:spcBef>
              <a:spcPct val="0"/>
            </a:spcBef>
            <a:spcAft>
              <a:spcPct val="15000"/>
            </a:spcAft>
            <a:buChar char="•"/>
          </a:pPr>
          <a:r>
            <a:rPr lang="en-US" sz="2300" kern="1200" dirty="0"/>
            <a:t>Offers an evidence-based framework for identifying oncology communication strategies</a:t>
          </a:r>
        </a:p>
        <a:p>
          <a:pPr marL="228600" lvl="1" indent="-228600" algn="l" defTabSz="1022350">
            <a:lnSpc>
              <a:spcPct val="90000"/>
            </a:lnSpc>
            <a:spcBef>
              <a:spcPct val="0"/>
            </a:spcBef>
            <a:spcAft>
              <a:spcPct val="15000"/>
            </a:spcAft>
            <a:buChar char="•"/>
          </a:pPr>
          <a:r>
            <a:rPr lang="en-US" sz="2300" kern="1200" dirty="0"/>
            <a:t>Has the potential to reveal best practices that can be consolidated into a unified approach </a:t>
          </a:r>
        </a:p>
      </dsp:txBody>
      <dsp:txXfrm>
        <a:off x="3319339" y="3622510"/>
        <a:ext cx="12454060" cy="1646595"/>
      </dsp:txXfrm>
    </dsp:sp>
    <dsp:sp modelId="{8C2FCB9E-4485-9F44-9E1A-C88D48BE9618}">
      <dsp:nvSpPr>
        <dsp:cNvPr id="0" name=""/>
        <dsp:cNvSpPr/>
      </dsp:nvSpPr>
      <dsp:spPr>
        <a:xfrm>
          <a:off x="164659" y="3787169"/>
          <a:ext cx="3154680" cy="1317276"/>
        </a:xfrm>
        <a:prstGeom prst="roundRect">
          <a:avLst>
            <a:gd name="adj" fmla="val 10000"/>
          </a:avLst>
        </a:prstGeom>
        <a:solidFill>
          <a:schemeClr val="dk2">
            <a:tint val="50000"/>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0BA78A-20DA-E044-974A-6F6302DA6F76}">
      <dsp:nvSpPr>
        <dsp:cNvPr id="0" name=""/>
        <dsp:cNvSpPr/>
      </dsp:nvSpPr>
      <dsp:spPr>
        <a:xfrm>
          <a:off x="0" y="5433765"/>
          <a:ext cx="15773400" cy="164659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Technical Contribution</a:t>
          </a:r>
          <a:endParaRPr lang="en-US" sz="3000" kern="1200"/>
        </a:p>
        <a:p>
          <a:pPr marL="228600" lvl="1" indent="-228600" algn="l" defTabSz="1022350">
            <a:lnSpc>
              <a:spcPct val="90000"/>
            </a:lnSpc>
            <a:spcBef>
              <a:spcPct val="0"/>
            </a:spcBef>
            <a:spcAft>
              <a:spcPct val="15000"/>
            </a:spcAft>
            <a:buChar char="•"/>
          </a:pPr>
          <a:r>
            <a:rPr lang="en-US" sz="2300" kern="1200" dirty="0"/>
            <a:t>Architecture tailored to midsize scientific literature corpora</a:t>
          </a:r>
        </a:p>
        <a:p>
          <a:pPr marL="228600" lvl="1" indent="-228600" algn="l" defTabSz="1022350">
            <a:lnSpc>
              <a:spcPct val="90000"/>
            </a:lnSpc>
            <a:spcBef>
              <a:spcPct val="0"/>
            </a:spcBef>
            <a:spcAft>
              <a:spcPct val="15000"/>
            </a:spcAft>
            <a:buChar char="•"/>
          </a:pPr>
          <a:r>
            <a:rPr lang="en-US" sz="2300" kern="1200" dirty="0"/>
            <a:t>Modular components could be reused across domains</a:t>
          </a:r>
        </a:p>
      </dsp:txBody>
      <dsp:txXfrm>
        <a:off x="3319339" y="5433765"/>
        <a:ext cx="12454060" cy="1646595"/>
      </dsp:txXfrm>
    </dsp:sp>
    <dsp:sp modelId="{E5E7F0EF-958F-3B42-A4AC-4EA46CD72BA4}">
      <dsp:nvSpPr>
        <dsp:cNvPr id="0" name=""/>
        <dsp:cNvSpPr/>
      </dsp:nvSpPr>
      <dsp:spPr>
        <a:xfrm>
          <a:off x="164659" y="5598424"/>
          <a:ext cx="3154680" cy="1317276"/>
        </a:xfrm>
        <a:prstGeom prst="roundRect">
          <a:avLst>
            <a:gd name="adj" fmla="val 10000"/>
          </a:avLst>
        </a:prstGeom>
        <a:solidFill>
          <a:schemeClr val="dk2">
            <a:tint val="50000"/>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930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dirty="0"/>
              <a:t>Hi everyone, my name is Grace Donovan. </a:t>
            </a:r>
          </a:p>
          <a:p>
            <a:pPr marL="171450" indent="-171450">
              <a:buFont typeface="Arial" panose="020B0604020202020204" pitchFamily="34" charset="0"/>
              <a:buChar char="•"/>
            </a:pPr>
            <a:r>
              <a:rPr lang="en-US" dirty="0"/>
              <a:t>Today, I’ll be presenting on a framework that I’ve been working on over the past 7 weeks to extract patient-centered communication themes from oncology literature, to shed light on the impact of effective, patient-focused dialogue in healthcare.</a:t>
            </a:r>
          </a:p>
          <a:p>
            <a:endParaRPr lang="en-US" dirty="0"/>
          </a:p>
        </p:txBody>
      </p:sp>
    </p:spTree>
    <p:extLst>
      <p:ext uri="{BB962C8B-B14F-4D97-AF65-F5344CB8AC3E}">
        <p14:creationId xmlns:p14="http://schemas.microsoft.com/office/powerpoint/2010/main" val="385800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dirty="0"/>
              <a:t>For the Data Analysis (or EDA) portion of this project, I began with a simple exploratory data analysis to look at word frequency distributions and top n-grams.</a:t>
            </a:r>
          </a:p>
          <a:p>
            <a:pPr marL="171450" indent="-171450">
              <a:buFont typeface="Arial" panose="020B0604020202020204" pitchFamily="34" charset="0"/>
              <a:buChar char="•"/>
            </a:pPr>
            <a:r>
              <a:rPr lang="en-US" dirty="0"/>
              <a:t>Some of what I initially saw from the EDA results helped me refine the preprocessing step I described in the last slide. For example, I found a lot of occurrences of database and repository names and file extension names that I decided to remove because I didn’t think they would provide relevant information in this last step of the project. So I used the EDA to refine how the data was preprocessed.</a:t>
            </a:r>
          </a:p>
          <a:p>
            <a:pPr marL="171450" indent="-171450">
              <a:buFont typeface="Arial" panose="020B0604020202020204" pitchFamily="34" charset="0"/>
              <a:buChar char="•"/>
            </a:pPr>
            <a:r>
              <a:rPr lang="en-US" dirty="0"/>
              <a:t>I also discovered some interesting initial insights into the dataset during this step. </a:t>
            </a:r>
          </a:p>
          <a:p>
            <a:pPr marL="171450" indent="-171450">
              <a:buFont typeface="Arial" panose="020B0604020202020204" pitchFamily="34" charset="0"/>
              <a:buChar char="•"/>
            </a:pPr>
            <a:r>
              <a:rPr lang="en-US" dirty="0"/>
              <a:t>One thing that I noticed from the top words and n-grams is that the word “patient” was included the most across the word frequency distribution and n-grams. </a:t>
            </a:r>
          </a:p>
          <a:p>
            <a:pPr marL="171450" indent="-171450">
              <a:buFont typeface="Arial" panose="020B0604020202020204" pitchFamily="34" charset="0"/>
              <a:buChar char="•"/>
            </a:pPr>
            <a:r>
              <a:rPr lang="en-US" dirty="0"/>
              <a:t>This helped me confirm the research focus alignment between the publication conclusions that I collected and my key questions and topical focus for this project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222451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lvl="0" indent="-171450" algn="l">
              <a:lnSpc>
                <a:spcPct val="100000"/>
              </a:lnSpc>
              <a:buFont typeface="Arial" panose="020B0604020202020204" pitchFamily="34" charset="0"/>
              <a:buChar char="•"/>
            </a:pPr>
            <a:r>
              <a:rPr lang="en-US" sz="1200" dirty="0">
                <a:solidFill>
                  <a:schemeClr val="tx2"/>
                </a:solidFill>
              </a:rPr>
              <a:t>Next, I transitioned to applying a topic model to extract </a:t>
            </a:r>
            <a:r>
              <a:rPr lang="en-US" sz="1200" dirty="0" err="1">
                <a:solidFill>
                  <a:schemeClr val="tx2"/>
                </a:solidFill>
              </a:rPr>
              <a:t>tge</a:t>
            </a:r>
            <a:r>
              <a:rPr lang="en-US" sz="1200" dirty="0">
                <a:solidFill>
                  <a:schemeClr val="tx2"/>
                </a:solidFill>
              </a:rPr>
              <a:t> key themes discussed in the publication conclusions.</a:t>
            </a:r>
          </a:p>
          <a:p>
            <a:pPr marL="171450" lvl="0" indent="-171450" algn="l">
              <a:lnSpc>
                <a:spcPct val="100000"/>
              </a:lnSpc>
              <a:buFont typeface="Arial" panose="020B0604020202020204" pitchFamily="34" charset="0"/>
              <a:buChar char="•"/>
            </a:pPr>
            <a:r>
              <a:rPr lang="en-US" sz="1200" dirty="0">
                <a:solidFill>
                  <a:schemeClr val="tx2"/>
                </a:solidFill>
              </a:rPr>
              <a:t>At first, I used </a:t>
            </a:r>
            <a:r>
              <a:rPr lang="en-US" sz="1200" dirty="0" err="1">
                <a:solidFill>
                  <a:schemeClr val="tx2"/>
                </a:solidFill>
              </a:rPr>
              <a:t>Gensium’s</a:t>
            </a:r>
            <a:r>
              <a:rPr lang="en-US" sz="1200" dirty="0">
                <a:solidFill>
                  <a:schemeClr val="tx2"/>
                </a:solidFill>
              </a:rPr>
              <a:t> LDA model and then I transitioned to using </a:t>
            </a:r>
            <a:r>
              <a:rPr lang="en-US" sz="1200" dirty="0" err="1">
                <a:solidFill>
                  <a:schemeClr val="tx2"/>
                </a:solidFill>
              </a:rPr>
              <a:t>BERTopic</a:t>
            </a:r>
            <a:r>
              <a:rPr lang="en-US" sz="1200" dirty="0">
                <a:solidFill>
                  <a:schemeClr val="tx2"/>
                </a:solidFill>
              </a:rPr>
              <a:t> clustering. </a:t>
            </a:r>
          </a:p>
          <a:p>
            <a:pPr marL="171450" lvl="0" indent="-171450" algn="l">
              <a:lnSpc>
                <a:spcPct val="100000"/>
              </a:lnSpc>
              <a:buFont typeface="Arial" panose="020B0604020202020204" pitchFamily="34" charset="0"/>
              <a:buChar char="•"/>
            </a:pPr>
            <a:r>
              <a:rPr lang="en-US" sz="1200" dirty="0">
                <a:solidFill>
                  <a:schemeClr val="tx2"/>
                </a:solidFill>
              </a:rPr>
              <a:t>I tuned the </a:t>
            </a:r>
            <a:r>
              <a:rPr lang="en-US" sz="1200" dirty="0" err="1">
                <a:solidFill>
                  <a:schemeClr val="tx2"/>
                </a:solidFill>
              </a:rPr>
              <a:t>BERTopic</a:t>
            </a:r>
            <a:r>
              <a:rPr lang="en-US" sz="1200" dirty="0">
                <a:solidFill>
                  <a:schemeClr val="tx2"/>
                </a:solidFill>
              </a:rPr>
              <a:t> model parameters and found that multi-word theme extraction, using n-grams, provided more value insights compared with the single word theme extraction.</a:t>
            </a:r>
          </a:p>
        </p:txBody>
      </p:sp>
    </p:spTree>
    <p:extLst>
      <p:ext uri="{BB962C8B-B14F-4D97-AF65-F5344CB8AC3E}">
        <p14:creationId xmlns:p14="http://schemas.microsoft.com/office/powerpoint/2010/main" val="269758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78363-B06E-B44D-1E86-7CBFA51C8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72C56-9190-70AC-266B-308EAAEC22C9}"/>
              </a:ext>
            </a:extLst>
          </p:cNvPr>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D54E0A4-016F-2BFC-1708-0135B69DBE67}"/>
              </a:ext>
            </a:extLst>
          </p:cNvPr>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dirty="0"/>
              <a:t>Next, I applied a </a:t>
            </a:r>
            <a:r>
              <a:rPr lang="en-US" dirty="0" err="1"/>
              <a:t>DistilBERT</a:t>
            </a:r>
            <a:r>
              <a:rPr lang="en-US" dirty="0"/>
              <a:t>-based sentiment model to each publication conclusion, classifying each as positive or negative. </a:t>
            </a:r>
          </a:p>
          <a:p>
            <a:pPr marL="171450" indent="-171450">
              <a:buFont typeface="Arial" panose="020B0604020202020204" pitchFamily="34" charset="0"/>
              <a:buChar char="•"/>
            </a:pPr>
            <a:r>
              <a:rPr lang="en-US" dirty="0"/>
              <a:t>I then used the sentiment values to map the tone across each of the publication conclusions included in my oncology corpus.</a:t>
            </a:r>
          </a:p>
          <a:p>
            <a:pPr marL="171450" indent="-171450">
              <a:buFont typeface="Arial" panose="020B0604020202020204" pitchFamily="34" charset="0"/>
              <a:buChar char="•"/>
            </a:pPr>
            <a:r>
              <a:rPr lang="en-US" dirty="0"/>
              <a:t>Of the 43 publication conclusions, the model identified 26 (63%) as positive, revealing what I thought was a generally optimistic tone across the communication and oncology corpus.</a:t>
            </a:r>
          </a:p>
        </p:txBody>
      </p:sp>
    </p:spTree>
    <p:extLst>
      <p:ext uri="{BB962C8B-B14F-4D97-AF65-F5344CB8AC3E}">
        <p14:creationId xmlns:p14="http://schemas.microsoft.com/office/powerpoint/2010/main" val="2193114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dirty="0"/>
              <a:t>To answer my research questions, I fed the sentiment-annotated conclusions into the bigram and trigram topic model, combining thematic clustering with sentiment scores to uncover how key topics aligned with emotional tone.</a:t>
            </a:r>
          </a:p>
          <a:p>
            <a:pPr marL="171450" indent="-171450">
              <a:buFont typeface="Arial" panose="020B0604020202020204" pitchFamily="34" charset="0"/>
              <a:buChar char="•"/>
            </a:pPr>
            <a:r>
              <a:rPr lang="en-US" dirty="0"/>
              <a:t>By integrating the two methods, I uncovered richer, more nuanced patterns than either method alone could reveal. </a:t>
            </a:r>
          </a:p>
          <a:p>
            <a:pPr marL="171450" indent="-171450">
              <a:buFont typeface="Arial" panose="020B0604020202020204" pitchFamily="34" charset="0"/>
              <a:buChar char="•"/>
            </a:pPr>
            <a:r>
              <a:rPr lang="en-US" dirty="0"/>
              <a:t>This stacked bar chart shows, for each topic, the proportion of publications with positive versus negative sentiment, highlighting which topics the publications are grouped within.</a:t>
            </a:r>
          </a:p>
        </p:txBody>
      </p:sp>
    </p:spTree>
    <p:extLst>
      <p:ext uri="{BB962C8B-B14F-4D97-AF65-F5344CB8AC3E}">
        <p14:creationId xmlns:p14="http://schemas.microsoft.com/office/powerpoint/2010/main" val="335536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D6A18-4DA5-5C21-842B-292E41539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33DE3-51BE-69EA-18C5-7ABEA53404B0}"/>
              </a:ext>
            </a:extLst>
          </p:cNvPr>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837B582B-FB6A-DC34-A484-0532D1751BAA}"/>
              </a:ext>
            </a:extLst>
          </p:cNvPr>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dirty="0"/>
              <a:t>I then calculated each topic’s average positive and negative confidence scores—not just to tally how many documents lean one way, but to measure how strongly they lean positive or negative on average.</a:t>
            </a:r>
          </a:p>
          <a:p>
            <a:pPr marL="171450" indent="-171450">
              <a:buFont typeface="Arial" panose="020B0604020202020204" pitchFamily="34" charset="0"/>
              <a:buChar char="•"/>
            </a:pPr>
            <a:r>
              <a:rPr lang="en-US" dirty="0"/>
              <a:t>This comparative plot shows all of the topics all hit roughly the same positive and negative average confidence score, indicating a genuinely mixed tone of both enthusiasm paired with equally strong caution or concern.</a:t>
            </a:r>
          </a:p>
          <a:p>
            <a:pPr marL="171450" indent="-171450">
              <a:buFont typeface="Arial" panose="020B0604020202020204" pitchFamily="34" charset="0"/>
              <a:buChar char="•"/>
            </a:pPr>
            <a:r>
              <a:rPr lang="en-US" dirty="0"/>
              <a:t>Those dual-high scores might reflect real ambivalence in the literature or could signal overconfidence in the sentiment model. To dig deeper, I’d plot individual document scores, compute net sentiment (positive minus negative), or even run a qualitative spot check.</a:t>
            </a:r>
          </a:p>
          <a:p>
            <a:pPr marL="171450" indent="-171450">
              <a:buFont typeface="Arial" panose="020B0604020202020204" pitchFamily="34" charset="0"/>
              <a:buChar char="•"/>
            </a:pPr>
            <a:r>
              <a:rPr lang="en-US" dirty="0"/>
              <a:t>On the left, I’ve listed each topic’s top three keywords so you can see how these themes map back to the focus of this project on patient-centered oncology communication.</a:t>
            </a:r>
          </a:p>
        </p:txBody>
      </p:sp>
    </p:spTree>
    <p:extLst>
      <p:ext uri="{BB962C8B-B14F-4D97-AF65-F5344CB8AC3E}">
        <p14:creationId xmlns:p14="http://schemas.microsoft.com/office/powerpoint/2010/main" val="959346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dirty="0"/>
              <a:t>In terms of effective approaches here are some of my main insights:</a:t>
            </a:r>
          </a:p>
          <a:p>
            <a:pPr marL="628650" lvl="1" indent="-171450">
              <a:buFont typeface="Arial" panose="020B0604020202020204" pitchFamily="34" charset="0"/>
              <a:buChar char="•"/>
            </a:pPr>
            <a:r>
              <a:rPr lang="en-US" dirty="0" err="1"/>
              <a:t>xDD</a:t>
            </a:r>
            <a:r>
              <a:rPr lang="en-US" dirty="0"/>
              <a:t> is a great open-source tool that can help streamline discovery of related literature </a:t>
            </a:r>
          </a:p>
          <a:p>
            <a:pPr marL="628650" lvl="1" indent="-171450">
              <a:buFont typeface="Arial" panose="020B0604020202020204" pitchFamily="34" charset="0"/>
              <a:buChar char="•"/>
            </a:pPr>
            <a:r>
              <a:rPr lang="en-US" dirty="0"/>
              <a:t>Scraping full-text data from publication webpages may always be challenging because of publisher paywalls and variations in website structures</a:t>
            </a:r>
          </a:p>
          <a:p>
            <a:pPr marL="628650" lvl="1" indent="-171450">
              <a:buFont typeface="Arial" panose="020B0604020202020204" pitchFamily="34" charset="0"/>
              <a:buChar char="•"/>
            </a:pPr>
            <a:r>
              <a:rPr lang="en-US" dirty="0"/>
              <a:t>Extracting multi-word phrases uncovered domain-specific nuances that single tokens missed..</a:t>
            </a:r>
          </a:p>
          <a:p>
            <a:pPr marL="628650" lvl="1" indent="-171450">
              <a:buFont typeface="Arial" panose="020B0604020202020204" pitchFamily="34" charset="0"/>
              <a:buChar char="•"/>
            </a:pPr>
            <a:r>
              <a:rPr lang="en-US" dirty="0"/>
              <a:t>A combined approach using topic modeling and sentiment analysis, provided more introspective information on the research community’s attitudes toward core patient-centered communication themes, revealing that optimism and caution or concern coexist.</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For lessons learned and future improvements to this work, I would work on a few different things. Including:</a:t>
            </a:r>
          </a:p>
          <a:p>
            <a:pPr marL="628650" lvl="1" indent="-171450">
              <a:buFont typeface="Arial" panose="020B0604020202020204" pitchFamily="34" charset="0"/>
              <a:buChar char="•"/>
            </a:pPr>
            <a:r>
              <a:rPr lang="en-US" b="0" dirty="0"/>
              <a:t>I would refine my scraping functions to capture content that I was not able to retrieve. This would including updating the code to collected attached files containing publication information and any highly customized HTML that my scraping implementation missed. I would also implement asynchronous web scraping for faster, more reliable data collection.</a:t>
            </a:r>
          </a:p>
          <a:p>
            <a:pPr marL="628650" lvl="1" indent="-171450">
              <a:buFont typeface="Arial" panose="020B0604020202020204" pitchFamily="34" charset="0"/>
              <a:buChar char="•"/>
            </a:pPr>
            <a:r>
              <a:rPr lang="en-US" b="0" dirty="0"/>
              <a:t>If I had more time, I would also spot check and recalibrate the sentiment and topic models used in the analysis to prevent overconfidence. </a:t>
            </a:r>
          </a:p>
          <a:p>
            <a:pPr marL="628650" lvl="1" indent="-171450">
              <a:buFont typeface="Arial" panose="020B0604020202020204" pitchFamily="34" charset="0"/>
              <a:buChar char="•"/>
            </a:pPr>
            <a:r>
              <a:rPr lang="en-US" b="0" dirty="0"/>
              <a:t>I think it would also be interesting to dive deeper into more analysis of the data to explore things like how communication themes and sentiment evolve over time, compare communication needs and sentiments across specific cancer subtypes, and analyze more of the publication sections like “abstract” to gain additional insight.</a:t>
            </a:r>
          </a:p>
          <a:p>
            <a:pPr marL="628650" lvl="1" indent="-171450">
              <a:buFont typeface="Arial" panose="020B0604020202020204" pitchFamily="34" charset="0"/>
              <a:buChar char="•"/>
            </a:pPr>
            <a:r>
              <a:rPr lang="en-US" b="0" dirty="0"/>
              <a:t>In terms of technical </a:t>
            </a:r>
            <a:r>
              <a:rPr lang="en-US" dirty="0"/>
              <a:t>enhancements, I would move away from storing the data in JSON files to a scalable database (NoSQL) for more efficient querying and versioning</a:t>
            </a:r>
          </a:p>
        </p:txBody>
      </p:sp>
    </p:spTree>
    <p:extLst>
      <p:ext uri="{BB962C8B-B14F-4D97-AF65-F5344CB8AC3E}">
        <p14:creationId xmlns:p14="http://schemas.microsoft.com/office/powerpoint/2010/main" val="3551433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dirty="0"/>
              <a:t>In conclusion, here’s an brief overview again of my practicum project</a:t>
            </a:r>
          </a:p>
          <a:p>
            <a:pPr marL="171450" indent="-171450">
              <a:buFont typeface="Arial" panose="020B0604020202020204" pitchFamily="34" charset="0"/>
              <a:buChar char="•"/>
            </a:pPr>
            <a:r>
              <a:rPr lang="en-US" dirty="0"/>
              <a:t>So I built an end-to-end pipeline that harvested patient centered communication and oncology literature</a:t>
            </a:r>
          </a:p>
          <a:p>
            <a:pPr marL="171450" indent="-171450">
              <a:buFont typeface="Arial" panose="020B0604020202020204" pitchFamily="34" charset="0"/>
              <a:buChar char="•"/>
            </a:pPr>
            <a:r>
              <a:rPr lang="en-US" dirty="0"/>
              <a:t>I combined various natural language processing  methods to gain insights into sentiments towards major theme in the data that I collected </a:t>
            </a:r>
          </a:p>
          <a:p>
            <a:pPr marL="171450" indent="-171450">
              <a:buFont typeface="Arial" panose="020B0604020202020204" pitchFamily="34" charset="0"/>
              <a:buChar char="•"/>
            </a:pPr>
            <a:r>
              <a:rPr lang="en-US" dirty="0"/>
              <a:t>What did I find? A handful of core themes related to patient centered communication in oncology and somewhat mixed sentiments related to those themes, which demonstrate optimism and concern. That mixed tone indicates that researchers could be celebrating progress in this field while spotlighting gaps at the same time.</a:t>
            </a:r>
          </a:p>
          <a:p>
            <a:pPr marL="171450" indent="-171450">
              <a:buFont typeface="Arial" panose="020B0604020202020204" pitchFamily="34" charset="0"/>
              <a:buChar char="•"/>
            </a:pPr>
            <a:r>
              <a:rPr lang="en-US" dirty="0"/>
              <a:t>Why does it matter? With these synthesized insights, there’s an evidence-based approach for refining communication strategies in oncology. There’s the potential for clinicians and researchers to use this type of approach to understand effective best practices and incorporate them into training or guidelines, which could ultimately improve patient outcomes.</a:t>
            </a:r>
          </a:p>
          <a:p>
            <a:pPr marL="171450" indent="-171450">
              <a:buFont typeface="Arial" panose="020B0604020202020204" pitchFamily="34" charset="0"/>
              <a:buChar char="•"/>
            </a:pPr>
            <a:r>
              <a:rPr lang="en-US" dirty="0"/>
              <a:t>And finally on the tech side, the pipeline scales to midsize corpora and the components are modular, so the framework could be applied to other topics and reused.</a:t>
            </a:r>
          </a:p>
        </p:txBody>
      </p:sp>
    </p:spTree>
    <p:extLst>
      <p:ext uri="{BB962C8B-B14F-4D97-AF65-F5344CB8AC3E}">
        <p14:creationId xmlns:p14="http://schemas.microsoft.com/office/powerpoint/2010/main" val="639664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endParaRPr lang="en-US" dirty="0"/>
          </a:p>
        </p:txBody>
      </p:sp>
    </p:spTree>
    <p:extLst>
      <p:ext uri="{BB962C8B-B14F-4D97-AF65-F5344CB8AC3E}">
        <p14:creationId xmlns:p14="http://schemas.microsoft.com/office/powerpoint/2010/main" val="345897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r>
              <a:rPr lang="en-US" sz="1800" dirty="0">
                <a:latin typeface="Arial" panose="020B0604020202020204" pitchFamily="34" charset="0"/>
                <a:cs typeface="Arial" panose="020B0604020202020204" pitchFamily="34" charset="0"/>
              </a:rPr>
              <a:t>Here’s an overview of my presentation:</a:t>
            </a:r>
          </a:p>
          <a:p>
            <a:pPr marL="171450" indent="-171450">
              <a:buFont typeface="Arial" panose="020B0604020202020204" pitchFamily="34" charset="0"/>
              <a:buChar char="•"/>
            </a:pPr>
            <a:r>
              <a:rPr lang="en-US" sz="1800" dirty="0">
                <a:latin typeface="Arial" panose="020B0604020202020204" pitchFamily="34" charset="0"/>
                <a:cs typeface="Arial" panose="020B0604020202020204" pitchFamily="34" charset="0"/>
              </a:rPr>
              <a:t>First, I’ll discuss a bit of background that relates to my motivation for this project. I’ll also review the project objective and key questions that were used to frame the project.</a:t>
            </a:r>
          </a:p>
          <a:p>
            <a:pPr marL="171450" indent="-171450">
              <a:buFont typeface="Arial" panose="020B0604020202020204" pitchFamily="34" charset="0"/>
              <a:buChar char="•"/>
            </a:pPr>
            <a:r>
              <a:rPr lang="en-US" sz="1800" dirty="0">
                <a:latin typeface="Arial" panose="020B0604020202020204" pitchFamily="34" charset="0"/>
                <a:cs typeface="Arial" panose="020B0604020202020204" pitchFamily="34" charset="0"/>
              </a:rPr>
              <a:t>Then I’ll walk through the framework overview and break down my methodology across the frameworks three core components.</a:t>
            </a:r>
          </a:p>
          <a:p>
            <a:pPr marL="171450" indent="-171450">
              <a:buFont typeface="Arial" panose="020B0604020202020204" pitchFamily="34" charset="0"/>
              <a:buChar char="•"/>
            </a:pPr>
            <a:r>
              <a:rPr lang="en-US" sz="1800" dirty="0">
                <a:latin typeface="Arial" panose="020B0604020202020204" pitchFamily="34" charset="0"/>
                <a:cs typeface="Arial" panose="020B0604020202020204" pitchFamily="34" charset="0"/>
              </a:rPr>
              <a:t>And I’ll finish my presentation with some insights that I was able to derive from this work and discuss future opportunities and improvements</a:t>
            </a:r>
          </a:p>
        </p:txBody>
      </p:sp>
    </p:spTree>
    <p:extLst>
      <p:ext uri="{BB962C8B-B14F-4D97-AF65-F5344CB8AC3E}">
        <p14:creationId xmlns:p14="http://schemas.microsoft.com/office/powerpoint/2010/main" val="1289405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b="0" dirty="0"/>
              <a:t>Patient-centered communication is a critical driver of positive health outcomes, influencing patient satisfaction, patient commitment tor adherence to things like taking medications or following care plans, and overall quality of care. </a:t>
            </a:r>
          </a:p>
          <a:p>
            <a:pPr marL="171450" indent="-171450">
              <a:buFont typeface="Arial" panose="020B0604020202020204" pitchFamily="34" charset="0"/>
              <a:buChar char="•"/>
            </a:pPr>
            <a:r>
              <a:rPr lang="en-US" b="0" dirty="0"/>
              <a:t>Yet, the healthcare literature is saturated with diverse theoretical frameworks and communication models, which makes it challenging to consolidate best practices and develop unified, effective approaches.</a:t>
            </a:r>
          </a:p>
          <a:p>
            <a:pPr marL="171450" indent="-171450">
              <a:buFont typeface="Arial" panose="020B0604020202020204" pitchFamily="34" charset="0"/>
              <a:buChar char="•"/>
            </a:pPr>
            <a:r>
              <a:rPr lang="en-US" b="0" dirty="0"/>
              <a:t>To address this complexity, automated methods for synthesizing insights from the growing body of patient-centered communication research can play a transformative role. By distilling vast textual data into accessible, evidence-based themes, automated methods can empower clinicians, researchers, and policymakers to make informed, data-driven decisions that enhance patient engagement and care delivery.</a:t>
            </a:r>
          </a:p>
        </p:txBody>
      </p:sp>
    </p:spTree>
    <p:extLst>
      <p:ext uri="{BB962C8B-B14F-4D97-AF65-F5344CB8AC3E}">
        <p14:creationId xmlns:p14="http://schemas.microsoft.com/office/powerpoint/2010/main" val="574652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this project, I set out to build a framework using open-source tools that could automate the synthesis and analysis of </a:t>
            </a:r>
            <a:r>
              <a:rPr lang="en-US" b="0" dirty="0"/>
              <a:t>key topics in communication and oncology </a:t>
            </a:r>
            <a:r>
              <a:rPr lang="en-US" dirty="0"/>
              <a:t>literature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Given the seven-week timeline for this project, I initially needed to clearly define and scope the project. I chose a topic that I’m interested in and wanted to learn more about , which is focused on exploring patient-centered communication themes in peer-reviewed oncology literature.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guide the framework’s design and ensure a focused approach, I developed two key research questions that anchored each stage of the framework development.</a:t>
            </a:r>
            <a:endParaRPr lang="en-US" b="0" dirty="0">
              <a:solidFill>
                <a:srgbClr val="00082A"/>
              </a:solidFill>
              <a:latin typeface="Open Sans" pitchFamily="34" charset="0"/>
              <a:ea typeface="Open Sans" pitchFamily="34" charset="-122"/>
              <a:cs typeface="Open Sans" pitchFamily="34" charset="-120"/>
            </a:endParaRPr>
          </a:p>
          <a:p>
            <a:endParaRPr lang="en-US" b="0" dirty="0"/>
          </a:p>
          <a:p>
            <a:endParaRPr lang="en-US" dirty="0"/>
          </a:p>
        </p:txBody>
      </p:sp>
    </p:spTree>
    <p:extLst>
      <p:ext uri="{BB962C8B-B14F-4D97-AF65-F5344CB8AC3E}">
        <p14:creationId xmlns:p14="http://schemas.microsoft.com/office/powerpoint/2010/main" val="415543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b="0" dirty="0">
                <a:latin typeface="Arial" panose="020B0604020202020204" pitchFamily="34" charset="0"/>
                <a:cs typeface="Arial" panose="020B0604020202020204" pitchFamily="34" charset="0"/>
              </a:rPr>
              <a:t>The framework that I created, consists of three core components, which I’ll walk through in more detail in the following slides: </a:t>
            </a:r>
          </a:p>
          <a:p>
            <a:pPr marL="171450" lvl="0" indent="-171450">
              <a:buFont typeface="Arial" panose="020B0604020202020204" pitchFamily="34" charset="0"/>
              <a:buChar char="•"/>
            </a:pPr>
            <a:r>
              <a:rPr lang="en-US" b="0" dirty="0">
                <a:latin typeface="Arial" panose="020B0604020202020204" pitchFamily="34" charset="0"/>
                <a:cs typeface="Arial" panose="020B0604020202020204" pitchFamily="34" charset="0"/>
              </a:rPr>
              <a:t>But to give you a quick overview:</a:t>
            </a:r>
          </a:p>
          <a:p>
            <a:pPr marL="628650" lvl="1" indent="-171450">
              <a:buFont typeface="Arial" panose="020B0604020202020204" pitchFamily="34" charset="0"/>
              <a:buChar char="•"/>
            </a:pPr>
            <a:r>
              <a:rPr lang="en-US" b="0" dirty="0">
                <a:latin typeface="Arial" panose="020B0604020202020204" pitchFamily="34" charset="0"/>
                <a:cs typeface="Arial" panose="020B0604020202020204" pitchFamily="34" charset="0"/>
              </a:rPr>
              <a:t> Component 1, </a:t>
            </a:r>
            <a:r>
              <a:rPr lang="en-US" b="1" dirty="0">
                <a:latin typeface="Arial" panose="020B0604020202020204" pitchFamily="34" charset="0"/>
                <a:cs typeface="Arial" panose="020B0604020202020204" pitchFamily="34" charset="0"/>
              </a:rPr>
              <a:t>Data Retrieval</a:t>
            </a:r>
            <a:r>
              <a:rPr lang="en-US" b="0" dirty="0">
                <a:latin typeface="Arial" panose="020B0604020202020204" pitchFamily="34" charset="0"/>
                <a:cs typeface="Arial" panose="020B0604020202020204" pitchFamily="34" charset="0"/>
              </a:rPr>
              <a:t>, which entailed sourcing relevant communication in oncology literature.</a:t>
            </a:r>
          </a:p>
          <a:p>
            <a:pPr marL="628650" lvl="1" indent="-171450">
              <a:buFont typeface="Arial" panose="020B0604020202020204" pitchFamily="34" charset="0"/>
              <a:buChar char="•"/>
            </a:pPr>
            <a:r>
              <a:rPr lang="en-US" b="0" dirty="0">
                <a:latin typeface="Arial" panose="020B0604020202020204" pitchFamily="34" charset="0"/>
                <a:cs typeface="Arial" panose="020B0604020202020204" pitchFamily="34" charset="0"/>
              </a:rPr>
              <a:t>Component 2, </a:t>
            </a:r>
            <a:r>
              <a:rPr lang="en-US" b="1" dirty="0">
                <a:latin typeface="Arial" panose="020B0604020202020204" pitchFamily="34" charset="0"/>
                <a:cs typeface="Arial" panose="020B0604020202020204" pitchFamily="34" charset="0"/>
              </a:rPr>
              <a:t>Data Processing</a:t>
            </a:r>
            <a:r>
              <a:rPr lang="en-US" b="0" dirty="0">
                <a:latin typeface="Arial" panose="020B0604020202020204" pitchFamily="34" charset="0"/>
                <a:cs typeface="Arial" panose="020B0604020202020204" pitchFamily="34" charset="0"/>
              </a:rPr>
              <a:t>, which involved cleaning and preparing publication text data for analysis.</a:t>
            </a:r>
          </a:p>
          <a:p>
            <a:pPr marL="628650" lvl="1" indent="-171450">
              <a:buFont typeface="Arial" panose="020B0604020202020204" pitchFamily="34" charset="0"/>
              <a:buChar char="•"/>
            </a:pPr>
            <a:r>
              <a:rPr lang="en-US" b="0" dirty="0">
                <a:latin typeface="Arial" panose="020B0604020202020204" pitchFamily="34" charset="0"/>
                <a:cs typeface="Arial" panose="020B0604020202020204" pitchFamily="34" charset="0"/>
              </a:rPr>
              <a:t>And Component 3, </a:t>
            </a:r>
            <a:r>
              <a:rPr lang="en-US" b="1" dirty="0">
                <a:latin typeface="Arial" panose="020B0604020202020204" pitchFamily="34" charset="0"/>
                <a:cs typeface="Arial" panose="020B0604020202020204" pitchFamily="34" charset="0"/>
              </a:rPr>
              <a:t>Data Analysis</a:t>
            </a:r>
            <a:r>
              <a:rPr lang="en-US" b="0" dirty="0">
                <a:latin typeface="Arial" panose="020B0604020202020204" pitchFamily="34" charset="0"/>
                <a:cs typeface="Arial" panose="020B0604020202020204" pitchFamily="34" charset="0"/>
              </a:rPr>
              <a:t>, which entailed extracting and interpreting key communication themes in the literature</a:t>
            </a:r>
          </a:p>
        </p:txBody>
      </p:sp>
    </p:spTree>
    <p:extLst>
      <p:ext uri="{BB962C8B-B14F-4D97-AF65-F5344CB8AC3E}">
        <p14:creationId xmlns:p14="http://schemas.microsoft.com/office/powerpoint/2010/main" val="136774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b="0" dirty="0">
                <a:latin typeface="Arial" panose="020B0604020202020204" pitchFamily="34" charset="0"/>
                <a:cs typeface="Arial" panose="020B0604020202020204" pitchFamily="34" charset="0"/>
              </a:rPr>
              <a:t>I started off by using the </a:t>
            </a:r>
            <a:r>
              <a:rPr lang="en-US" b="0" dirty="0" err="1">
                <a:latin typeface="Arial" panose="020B0604020202020204" pitchFamily="34" charset="0"/>
                <a:cs typeface="Arial" panose="020B0604020202020204" pitchFamily="34" charset="0"/>
              </a:rPr>
              <a:t>xDD</a:t>
            </a:r>
            <a:r>
              <a:rPr lang="en-US" b="0" dirty="0">
                <a:latin typeface="Arial" panose="020B0604020202020204" pitchFamily="34" charset="0"/>
                <a:cs typeface="Arial" panose="020B0604020202020204" pitchFamily="34" charset="0"/>
              </a:rPr>
              <a:t> API to identify publications on patient-centered communication and cancer.</a:t>
            </a:r>
          </a:p>
          <a:p>
            <a:pPr marL="171450" indent="-171450">
              <a:buFont typeface="Arial" panose="020B0604020202020204" pitchFamily="34" charset="0"/>
              <a:buChar char="•"/>
            </a:pPr>
            <a:r>
              <a:rPr lang="en-US" b="0" dirty="0" err="1">
                <a:latin typeface="Arial" panose="020B0604020202020204" pitchFamily="34" charset="0"/>
                <a:cs typeface="Arial" panose="020B0604020202020204" pitchFamily="34" charset="0"/>
              </a:rPr>
              <a:t>xDD</a:t>
            </a:r>
            <a:r>
              <a:rPr lang="en-US" b="0" dirty="0">
                <a:latin typeface="Arial" panose="020B0604020202020204" pitchFamily="34" charset="0"/>
                <a:cs typeface="Arial" panose="020B0604020202020204" pitchFamily="34" charset="0"/>
              </a:rPr>
              <a:t> is a cyberinfrastructure that compiles data on published literature and provides users with the ability to perform full text searches using the </a:t>
            </a:r>
            <a:r>
              <a:rPr lang="en-US" b="0" dirty="0" err="1">
                <a:latin typeface="Arial" panose="020B0604020202020204" pitchFamily="34" charset="0"/>
                <a:cs typeface="Arial" panose="020B0604020202020204" pitchFamily="34" charset="0"/>
              </a:rPr>
              <a:t>xDD</a:t>
            </a:r>
            <a:r>
              <a:rPr lang="en-US" b="0" dirty="0">
                <a:latin typeface="Arial" panose="020B0604020202020204" pitchFamily="34" charset="0"/>
                <a:cs typeface="Arial" panose="020B0604020202020204" pitchFamily="34" charset="0"/>
              </a:rPr>
              <a:t> API.</a:t>
            </a:r>
          </a:p>
          <a:p>
            <a:pPr marL="171450" indent="-171450">
              <a:buFont typeface="Arial" panose="020B0604020202020204" pitchFamily="34" charset="0"/>
              <a:buChar char="•"/>
            </a:pPr>
            <a:r>
              <a:rPr lang="en-US" b="0" dirty="0">
                <a:latin typeface="Arial" panose="020B0604020202020204" pitchFamily="34" charset="0"/>
                <a:cs typeface="Arial" panose="020B0604020202020204" pitchFamily="34" charset="0"/>
              </a:rPr>
              <a:t>Workflow:</a:t>
            </a:r>
          </a:p>
          <a:p>
            <a:pPr marL="628650" lvl="1" indent="-171450">
              <a:buFont typeface="Arial" panose="020B0604020202020204" pitchFamily="34" charset="0"/>
              <a:buChar char="•"/>
            </a:pPr>
            <a:r>
              <a:rPr lang="en-US" b="0" dirty="0">
                <a:latin typeface="Arial" panose="020B0604020202020204" pitchFamily="34" charset="0"/>
                <a:cs typeface="Arial" panose="020B0604020202020204" pitchFamily="34" charset="0"/>
              </a:rPr>
              <a:t>I queried the </a:t>
            </a:r>
            <a:r>
              <a:rPr lang="en-US" b="0" dirty="0" err="1">
                <a:latin typeface="Arial" panose="020B0604020202020204" pitchFamily="34" charset="0"/>
                <a:cs typeface="Arial" panose="020B0604020202020204" pitchFamily="34" charset="0"/>
              </a:rPr>
              <a:t>xDD</a:t>
            </a:r>
            <a:r>
              <a:rPr lang="en-US" b="0" dirty="0">
                <a:latin typeface="Arial" panose="020B0604020202020204" pitchFamily="34" charset="0"/>
                <a:cs typeface="Arial" panose="020B0604020202020204" pitchFamily="34" charset="0"/>
              </a:rPr>
              <a:t> corpus for publications containing both “patient-centered communication” and “cancer” keywords</a:t>
            </a:r>
          </a:p>
          <a:p>
            <a:pPr marL="628650" lvl="1" indent="-171450">
              <a:buFont typeface="Arial" panose="020B0604020202020204" pitchFamily="34" charset="0"/>
              <a:buChar char="•"/>
            </a:pPr>
            <a:r>
              <a:rPr lang="en-US" b="0" dirty="0">
                <a:latin typeface="Arial" panose="020B0604020202020204" pitchFamily="34" charset="0"/>
                <a:cs typeface="Arial" panose="020B0604020202020204" pitchFamily="34" charset="0"/>
              </a:rPr>
              <a:t>I also set several filtering parameters. For example, </a:t>
            </a:r>
          </a:p>
          <a:p>
            <a:pPr marL="1085850" lvl="2" indent="-171450">
              <a:buFont typeface="Arial" panose="020B0604020202020204" pitchFamily="34" charset="0"/>
              <a:buChar char="•"/>
            </a:pPr>
            <a:r>
              <a:rPr lang="en-US" b="0" dirty="0">
                <a:latin typeface="Arial" panose="020B0604020202020204" pitchFamily="34" charset="0"/>
                <a:cs typeface="Arial" panose="020B0604020202020204" pitchFamily="34" charset="0"/>
              </a:rPr>
              <a:t>The </a:t>
            </a:r>
            <a:r>
              <a:rPr lang="en-US" b="0" dirty="0" err="1">
                <a:latin typeface="Arial" panose="020B0604020202020204" pitchFamily="34" charset="0"/>
                <a:cs typeface="Arial" panose="020B0604020202020204" pitchFamily="34" charset="0"/>
              </a:rPr>
              <a:t>xDD</a:t>
            </a:r>
            <a:r>
              <a:rPr lang="en-US" b="0" dirty="0">
                <a:latin typeface="Arial" panose="020B0604020202020204" pitchFamily="34" charset="0"/>
                <a:cs typeface="Arial" panose="020B0604020202020204" pitchFamily="34" charset="0"/>
              </a:rPr>
              <a:t> API includes a module that returns snippets of publication text that include specified keywords, along with the number of “hits” or occurrences of the keywords within the publication. I chose to filter my query to only include publications with 2 or more hits containing both keywords to ensure that I was retrieving relevant publications.</a:t>
            </a:r>
          </a:p>
          <a:p>
            <a:pPr marL="1085850" lvl="2" indent="-171450">
              <a:buFont typeface="Arial" panose="020B0604020202020204" pitchFamily="34" charset="0"/>
              <a:buChar char="•"/>
            </a:pPr>
            <a:r>
              <a:rPr lang="en-US" b="0" dirty="0">
                <a:latin typeface="Arial" panose="020B0604020202020204" pitchFamily="34" charset="0"/>
                <a:cs typeface="Arial" panose="020B0604020202020204" pitchFamily="34" charset="0"/>
              </a:rPr>
              <a:t>I also set a date filter to retrieve articles published between 2020 and 2025.</a:t>
            </a:r>
          </a:p>
          <a:p>
            <a:pPr marL="628650" lvl="1" indent="-171450">
              <a:buFont typeface="Arial" panose="020B0604020202020204" pitchFamily="34" charset="0"/>
              <a:buChar char="•"/>
            </a:pPr>
            <a:r>
              <a:rPr lang="en-US" b="0" dirty="0">
                <a:latin typeface="Arial" panose="020B0604020202020204" pitchFamily="34" charset="0"/>
                <a:cs typeface="Arial" panose="020B0604020202020204" pitchFamily="34" charset="0"/>
              </a:rPr>
              <a:t>My filtered query returned publication metadata, like DOI, title, author names, and publisher information. </a:t>
            </a:r>
          </a:p>
          <a:p>
            <a:pPr marL="628650" lvl="1" indent="-171450">
              <a:buFont typeface="Arial" panose="020B0604020202020204" pitchFamily="34" charset="0"/>
              <a:buChar char="•"/>
            </a:pPr>
            <a:r>
              <a:rPr lang="en-US" b="0" dirty="0">
                <a:latin typeface="Arial" panose="020B0604020202020204" pitchFamily="34" charset="0"/>
                <a:cs typeface="Arial" panose="020B0604020202020204" pitchFamily="34" charset="0"/>
              </a:rPr>
              <a:t>From there, I extracted and saved the metadata fields that I thought would be most relevant to my project, including publication name, publisher name, publication title, publication date, digital object identifier (DOI), author names, list of highlights or snippets of the full text publication where the keywords were identified, and the number of hits. </a:t>
            </a:r>
          </a:p>
          <a:p>
            <a:pPr marL="628650" lvl="1" indent="-171450">
              <a:buFont typeface="Arial" panose="020B0604020202020204" pitchFamily="34" charset="0"/>
              <a:buChar char="•"/>
            </a:pPr>
            <a:r>
              <a:rPr lang="en-US" b="0" dirty="0">
                <a:latin typeface="Arial" panose="020B0604020202020204" pitchFamily="34" charset="0"/>
                <a:cs typeface="Arial" panose="020B0604020202020204" pitchFamily="34" charset="0"/>
              </a:rPr>
              <a:t>Ultimately I was able to retrieve 130 publication metadata entries using the </a:t>
            </a:r>
            <a:r>
              <a:rPr lang="en-US" b="0" dirty="0" err="1">
                <a:latin typeface="Arial" panose="020B0604020202020204" pitchFamily="34" charset="0"/>
                <a:cs typeface="Arial" panose="020B0604020202020204" pitchFamily="34" charset="0"/>
              </a:rPr>
              <a:t>xDD</a:t>
            </a:r>
            <a:r>
              <a:rPr lang="en-US" b="0" dirty="0">
                <a:latin typeface="Arial" panose="020B0604020202020204" pitchFamily="34" charset="0"/>
                <a:cs typeface="Arial" panose="020B0604020202020204" pitchFamily="34" charset="0"/>
              </a:rPr>
              <a:t> API.</a:t>
            </a:r>
          </a:p>
          <a:p>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554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dirty="0"/>
              <a:t>From there, I began the process of trying to collect the full-text data for each publication.</a:t>
            </a:r>
          </a:p>
          <a:p>
            <a:pPr marL="628650" lvl="1" indent="-171450">
              <a:buFont typeface="Arial" panose="020B0604020202020204" pitchFamily="34" charset="0"/>
              <a:buChar char="•"/>
            </a:pPr>
            <a:r>
              <a:rPr lang="en-US" dirty="0"/>
              <a:t>First, I constructed DOI URLs for each related publication using the </a:t>
            </a:r>
            <a:r>
              <a:rPr lang="en-US" dirty="0" err="1"/>
              <a:t>xDD</a:t>
            </a:r>
            <a:r>
              <a:rPr lang="en-US" dirty="0"/>
              <a:t> publication metadata that I collected in the step I mentioned in the last slide</a:t>
            </a:r>
          </a:p>
          <a:p>
            <a:pPr marL="628650" lvl="1" indent="-171450">
              <a:buFont typeface="Arial" panose="020B0604020202020204" pitchFamily="34" charset="0"/>
              <a:buChar char="•"/>
            </a:pPr>
            <a:r>
              <a:rPr lang="en-US" dirty="0"/>
              <a:t>Then, I used Selenium WebDriver and </a:t>
            </a:r>
            <a:r>
              <a:rPr lang="en-US" dirty="0" err="1"/>
              <a:t>BeautifulSoup</a:t>
            </a:r>
            <a:r>
              <a:rPr lang="en-US" dirty="0"/>
              <a:t> to scrape the full-text sections of the publication webpages that were saved an individual html files.</a:t>
            </a:r>
          </a:p>
          <a:p>
            <a:pPr marL="1085850" lvl="2" indent="-171450">
              <a:buFont typeface="Arial" panose="020B0604020202020204" pitchFamily="34" charset="0"/>
              <a:buChar char="•"/>
            </a:pPr>
            <a:r>
              <a:rPr lang="en-US" dirty="0"/>
              <a:t>I added filters to my scripts to scrape specific sections from each publication page, including the abstract, introduction, methods, results, conclusion sections, and more. </a:t>
            </a:r>
          </a:p>
          <a:p>
            <a:pPr marL="1085850" lvl="2" indent="-171450">
              <a:buFont typeface="Arial" panose="020B0604020202020204" pitchFamily="34" charset="0"/>
              <a:buChar char="•"/>
            </a:pPr>
            <a:r>
              <a:rPr lang="en-US" dirty="0"/>
              <a:t>I ran into a few hurdles with this step related to some publishers blocking access to the full text of their publications, duplicate section headers that introduced parsing issues, and inconsistent page structures across journals that made scraping the text data difficult.</a:t>
            </a:r>
          </a:p>
          <a:p>
            <a:pPr marL="1085850" lvl="2" indent="-171450">
              <a:buFont typeface="Arial" panose="020B0604020202020204" pitchFamily="34" charset="0"/>
              <a:buChar char="•"/>
            </a:pPr>
            <a:r>
              <a:rPr lang="en-US" dirty="0"/>
              <a:t>There were 41 publications that I was not able to scrape and I also identified 1 conference proceeding that I chose exclude from the final output.</a:t>
            </a:r>
          </a:p>
          <a:p>
            <a:pPr marL="628650" lvl="1" indent="-171450">
              <a:buFont typeface="Arial" panose="020B0604020202020204" pitchFamily="34" charset="0"/>
              <a:buChar char="•"/>
            </a:pPr>
            <a:r>
              <a:rPr lang="en-US" dirty="0"/>
              <a:t>But I was able to scrape sections of full text data for 89 publications </a:t>
            </a:r>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p:txBody>
      </p:sp>
    </p:spTree>
    <p:extLst>
      <p:ext uri="{BB962C8B-B14F-4D97-AF65-F5344CB8AC3E}">
        <p14:creationId xmlns:p14="http://schemas.microsoft.com/office/powerpoint/2010/main" val="346006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pPr marL="171450" indent="-171450">
              <a:buFont typeface="Arial" panose="020B0604020202020204" pitchFamily="34" charset="0"/>
              <a:buChar char="•"/>
            </a:pPr>
            <a:r>
              <a:rPr lang="en-US" dirty="0"/>
              <a:t>Next, I moved into the data-processing phase, where I cleaned up the raw HTML into a structured and refined dataset</a:t>
            </a:r>
          </a:p>
          <a:p>
            <a:pPr marL="628650" lvl="1" indent="-171450">
              <a:buFont typeface="Arial" panose="020B0604020202020204" pitchFamily="34" charset="0"/>
              <a:buChar char="•"/>
            </a:pPr>
            <a:r>
              <a:rPr lang="en-US" b="0" dirty="0"/>
              <a:t>I started off by parsing the</a:t>
            </a:r>
            <a:r>
              <a:rPr lang="en-US" dirty="0"/>
              <a:t> HTML files to extract the header and paragraph HTML tag pairs.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Because some publication websites provided the full-text while others, often paywalled, only showed abstracts, there was a lot of variation in terms of the sections that I was able to scrape.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was also variation in how sections were labeled across publications. For example, some publications listed the sections differently than others or lumped sections like methods and results together instead of including them as distinct sections.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account for all of these variances and to make my life easier, I standardized certain section labels. This entailed renaming sections, for example updating the ‘summary’ section label to ‘abstract’.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From there, I cleaned the data by stripping all in-text citations, trimming whitespace, and fixing mis-encoded characters.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also decided to subset the 89 publications so that the output would only include scraped publication data with conclusion sections.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the end of this process, the output file included conclusion sections and DOIs for 43 publications.</a:t>
            </a:r>
            <a:endParaRPr lang="en-US" b="0" dirty="0"/>
          </a:p>
          <a:p>
            <a:pPr marL="171450" indent="-171450">
              <a:buFont typeface="Arial" panose="020B0604020202020204" pitchFamily="34" charset="0"/>
              <a:buChar char="•"/>
            </a:pPr>
            <a:endParaRPr lang="en-US" b="1" dirty="0"/>
          </a:p>
        </p:txBody>
      </p:sp>
    </p:spTree>
    <p:extLst>
      <p:ext uri="{BB962C8B-B14F-4D97-AF65-F5344CB8AC3E}">
        <p14:creationId xmlns:p14="http://schemas.microsoft.com/office/powerpoint/2010/main" val="28230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2286000"/>
            <a:ext cx="10972800" cy="6172200"/>
          </a:xfrm>
          <a:prstGeom prst="rect">
            <a:avLst/>
          </a:prstGeom>
          <a:noFill/>
          <a:ln w="12700">
            <a:solidFill>
              <a:prstClr val="black"/>
            </a:solidFill>
          </a:ln>
        </p:spPr>
      </p:sp>
      <p:sp>
        <p:nvSpPr>
          <p:cNvPr id="3" name="Notes Placeholder 2"/>
          <p:cNvSpPr>
            <a:spLocks noGrp="1"/>
          </p:cNvSpPr>
          <p:nvPr>
            <p:ph type="body" idx="1"/>
          </p:nvPr>
        </p:nvSpPr>
        <p:spPr>
          <a:xfrm>
            <a:off x="1028700" y="8801100"/>
            <a:ext cx="8229600" cy="7200900"/>
          </a:xfrm>
          <a:prstGeom prst="rect">
            <a:avLst/>
          </a:prstGeom>
        </p:spPr>
        <p:txBody>
          <a:bodyPr/>
          <a:lstStyle/>
          <a:p>
            <a:r>
              <a:rPr lang="en-US" dirty="0"/>
              <a:t>Next, to get the conclusion text data ready for analysis, I ran a second, more focused round of text cleaning:</a:t>
            </a:r>
          </a:p>
          <a:p>
            <a:pPr marL="171450" indent="-171450">
              <a:buFont typeface="Arial" panose="020B0604020202020204" pitchFamily="34" charset="0"/>
              <a:buChar char="•"/>
            </a:pPr>
            <a:r>
              <a:rPr lang="en-US" dirty="0"/>
              <a:t>I started by tokenizing the text and transforming each word to lowercase in order to maintain consistency</a:t>
            </a:r>
          </a:p>
          <a:p>
            <a:pPr marL="171450" indent="-171450">
              <a:buFont typeface="Arial" panose="020B0604020202020204" pitchFamily="34" charset="0"/>
              <a:buChar char="•"/>
            </a:pPr>
            <a:r>
              <a:rPr lang="en-US" dirty="0"/>
              <a:t>Then I stripped out standard stop words plus domain-specific words like database and repository names, including </a:t>
            </a:r>
            <a:r>
              <a:rPr lang="en-US" dirty="0" err="1"/>
              <a:t>Crossref</a:t>
            </a:r>
            <a:r>
              <a:rPr lang="en-US" dirty="0"/>
              <a:t>, and </a:t>
            </a:r>
            <a:r>
              <a:rPr lang="en-US" dirty="0" err="1"/>
              <a:t>pubmed</a:t>
            </a:r>
            <a:r>
              <a:rPr lang="en-US" dirty="0"/>
              <a:t>.</a:t>
            </a:r>
          </a:p>
          <a:p>
            <a:pPr marL="171450" indent="-171450">
              <a:buFont typeface="Arial" panose="020B0604020202020204" pitchFamily="34" charset="0"/>
              <a:buChar char="•"/>
            </a:pPr>
            <a:r>
              <a:rPr lang="en-US" dirty="0"/>
              <a:t>I filtered out all tokens with less than three characters to weed out stray acronyms.</a:t>
            </a:r>
          </a:p>
          <a:p>
            <a:pPr marL="171450" indent="-171450">
              <a:buFont typeface="Arial" panose="020B0604020202020204" pitchFamily="34" charset="0"/>
              <a:buChar char="•"/>
            </a:pPr>
            <a:r>
              <a:rPr lang="en-US" dirty="0"/>
              <a:t>I also applied POS tagging and removed all adverbs, sharpening the dataset around the most meaningful terms. </a:t>
            </a:r>
          </a:p>
          <a:p>
            <a:pPr marL="171450" indent="-171450">
              <a:buFont typeface="Arial" panose="020B0604020202020204" pitchFamily="34" charset="0"/>
              <a:buChar char="•"/>
            </a:pPr>
            <a:r>
              <a:rPr lang="en-US" dirty="0"/>
              <a:t>Finally, I lemmatized each word reducing it to its root form, to ensure core concepts would be captured in the data analysis phase.</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275189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6D65-DE60-6A07-F5E4-4906C34AD9B7}"/>
              </a:ext>
            </a:extLst>
          </p:cNvPr>
          <p:cNvSpPr>
            <a:spLocks noGrp="1"/>
          </p:cNvSpPr>
          <p:nvPr>
            <p:ph type="ctrTitle"/>
          </p:nvPr>
        </p:nvSpPr>
        <p:spPr>
          <a:xfrm>
            <a:off x="2286000" y="1684338"/>
            <a:ext cx="13716000" cy="35814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4D7582-17FA-05DA-0960-CEAA68D1060B}"/>
              </a:ext>
            </a:extLst>
          </p:cNvPr>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5272B0-44FD-2841-F9A2-316B6B15A61D}"/>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5" name="Footer Placeholder 4">
            <a:extLst>
              <a:ext uri="{FF2B5EF4-FFF2-40B4-BE49-F238E27FC236}">
                <a16:creationId xmlns:a16="http://schemas.microsoft.com/office/drawing/2014/main" id="{51B19288-CCFB-A148-4996-CF4F0E65D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F51B0-338A-05D5-E90E-0FAB13DC404B}"/>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3895680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BD76-273D-378B-BC43-E0EC29A443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E4FA7-C5CF-7981-CF15-6CDEBB506A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85976-2391-650A-5C9D-3C3941CC1032}"/>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5" name="Footer Placeholder 4">
            <a:extLst>
              <a:ext uri="{FF2B5EF4-FFF2-40B4-BE49-F238E27FC236}">
                <a16:creationId xmlns:a16="http://schemas.microsoft.com/office/drawing/2014/main" id="{2A08050B-2256-DCD0-2680-F34C57893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81B2D-3285-A6B2-2CA9-16D083E4C37E}"/>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404047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F270C1-4056-966F-A484-3D8EDA16B227}"/>
              </a:ext>
            </a:extLst>
          </p:cNvPr>
          <p:cNvSpPr>
            <a:spLocks noGrp="1"/>
          </p:cNvSpPr>
          <p:nvPr>
            <p:ph type="title" orient="vert"/>
          </p:nvPr>
        </p:nvSpPr>
        <p:spPr>
          <a:xfrm>
            <a:off x="13087350" y="547688"/>
            <a:ext cx="3943350" cy="87185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804B1E-DE33-A81E-6BB0-EA3D67A77344}"/>
              </a:ext>
            </a:extLst>
          </p:cNvPr>
          <p:cNvSpPr>
            <a:spLocks noGrp="1"/>
          </p:cNvSpPr>
          <p:nvPr>
            <p:ph type="body" orient="vert" idx="1"/>
          </p:nvPr>
        </p:nvSpPr>
        <p:spPr>
          <a:xfrm>
            <a:off x="1257300" y="547688"/>
            <a:ext cx="11677650" cy="8718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094CC-72E8-630B-D419-8E8CFE216CC7}"/>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5" name="Footer Placeholder 4">
            <a:extLst>
              <a:ext uri="{FF2B5EF4-FFF2-40B4-BE49-F238E27FC236}">
                <a16:creationId xmlns:a16="http://schemas.microsoft.com/office/drawing/2014/main" id="{D1A6E63C-CD85-93DD-4461-C7D037932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F4B30-F96D-86DB-7ABA-07D83E21A787}"/>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25835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C4D5-EA33-C1EA-034D-3F96F7211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FB182B-6A81-5A3D-5036-F2DD312AE6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156EA9-3EF3-C123-A1E6-114641FF3D3F}"/>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5" name="Footer Placeholder 4">
            <a:extLst>
              <a:ext uri="{FF2B5EF4-FFF2-40B4-BE49-F238E27FC236}">
                <a16:creationId xmlns:a16="http://schemas.microsoft.com/office/drawing/2014/main" id="{689FFF58-981B-C51C-41B9-235998ACF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EC6DF-1893-178F-A9CC-DC389D4E8B72}"/>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398226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04DF-3C53-0FF6-B7A8-9559E80E7E21}"/>
              </a:ext>
            </a:extLst>
          </p:cNvPr>
          <p:cNvSpPr>
            <a:spLocks noGrp="1"/>
          </p:cNvSpPr>
          <p:nvPr>
            <p:ph type="title"/>
          </p:nvPr>
        </p:nvSpPr>
        <p:spPr>
          <a:xfrm>
            <a:off x="1247775" y="2565400"/>
            <a:ext cx="15773400" cy="427831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764869-B3F4-CFA9-322F-F95D97B2CDA1}"/>
              </a:ext>
            </a:extLst>
          </p:cNvPr>
          <p:cNvSpPr>
            <a:spLocks noGrp="1"/>
          </p:cNvSpPr>
          <p:nvPr>
            <p:ph type="body" idx="1"/>
          </p:nvPr>
        </p:nvSpPr>
        <p:spPr>
          <a:xfrm>
            <a:off x="1247775" y="6884988"/>
            <a:ext cx="15773400" cy="22494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468F64-93DF-25CC-CAA7-B7AF5972F435}"/>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5" name="Footer Placeholder 4">
            <a:extLst>
              <a:ext uri="{FF2B5EF4-FFF2-40B4-BE49-F238E27FC236}">
                <a16:creationId xmlns:a16="http://schemas.microsoft.com/office/drawing/2014/main" id="{9347B838-080F-6D9B-0566-0512ADE0D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48CB9-5009-DB3D-08DF-14CBA02E9FA3}"/>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185068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E841-8468-371D-0C20-FD77F6925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99284A-D3B2-50FE-2D56-C094A6A05EAB}"/>
              </a:ext>
            </a:extLst>
          </p:cNvPr>
          <p:cNvSpPr>
            <a:spLocks noGrp="1"/>
          </p:cNvSpPr>
          <p:nvPr>
            <p:ph sz="half" idx="1"/>
          </p:nvPr>
        </p:nvSpPr>
        <p:spPr>
          <a:xfrm>
            <a:off x="12573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D6755E-A3F1-70B3-E318-BF9B2A99DE60}"/>
              </a:ext>
            </a:extLst>
          </p:cNvPr>
          <p:cNvSpPr>
            <a:spLocks noGrp="1"/>
          </p:cNvSpPr>
          <p:nvPr>
            <p:ph sz="half" idx="2"/>
          </p:nvPr>
        </p:nvSpPr>
        <p:spPr>
          <a:xfrm>
            <a:off x="92202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07A74F-B02B-F148-832A-6EE8D03A0DAD}"/>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6" name="Footer Placeholder 5">
            <a:extLst>
              <a:ext uri="{FF2B5EF4-FFF2-40B4-BE49-F238E27FC236}">
                <a16:creationId xmlns:a16="http://schemas.microsoft.com/office/drawing/2014/main" id="{DF66585C-58FE-9344-7889-6844815B5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F464C-8820-5A16-1E3A-1B7109C68283}"/>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240288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45B7-4BC0-D879-299A-10175CBCD0D4}"/>
              </a:ext>
            </a:extLst>
          </p:cNvPr>
          <p:cNvSpPr>
            <a:spLocks noGrp="1"/>
          </p:cNvSpPr>
          <p:nvPr>
            <p:ph type="title"/>
          </p:nvPr>
        </p:nvSpPr>
        <p:spPr>
          <a:xfrm>
            <a:off x="1260475" y="547688"/>
            <a:ext cx="15773400" cy="1989137"/>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A2407B-DABD-C390-7AFF-8F4F586F8010}"/>
              </a:ext>
            </a:extLst>
          </p:cNvPr>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1A021C-465B-E8F2-4EFA-5D3E2F49AD2B}"/>
              </a:ext>
            </a:extLst>
          </p:cNvPr>
          <p:cNvSpPr>
            <a:spLocks noGrp="1"/>
          </p:cNvSpPr>
          <p:nvPr>
            <p:ph sz="half" idx="2"/>
          </p:nvPr>
        </p:nvSpPr>
        <p:spPr>
          <a:xfrm>
            <a:off x="1260475" y="3757613"/>
            <a:ext cx="7735888"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8E4291-E776-4E98-7C1D-86A265DE39AD}"/>
              </a:ext>
            </a:extLst>
          </p:cNvPr>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26F5D6-5EE9-5BE0-AEF5-F3EF1DC84984}"/>
              </a:ext>
            </a:extLst>
          </p:cNvPr>
          <p:cNvSpPr>
            <a:spLocks noGrp="1"/>
          </p:cNvSpPr>
          <p:nvPr>
            <p:ph sz="quarter" idx="4"/>
          </p:nvPr>
        </p:nvSpPr>
        <p:spPr>
          <a:xfrm>
            <a:off x="9258300" y="3757613"/>
            <a:ext cx="7775575"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08ACCD-C742-E975-A01B-3AB6F02AE2B5}"/>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8" name="Footer Placeholder 7">
            <a:extLst>
              <a:ext uri="{FF2B5EF4-FFF2-40B4-BE49-F238E27FC236}">
                <a16:creationId xmlns:a16="http://schemas.microsoft.com/office/drawing/2014/main" id="{9C281559-EFF0-2BD2-02A8-287E03F938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DB8B9F-3C41-96FC-6C55-4E0CA74A0D41}"/>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2596891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FDDEC-81E4-F173-FEE2-6D291D463F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FFA496-FAC4-E0EF-0BBB-5654D4A50FA3}"/>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4" name="Footer Placeholder 3">
            <a:extLst>
              <a:ext uri="{FF2B5EF4-FFF2-40B4-BE49-F238E27FC236}">
                <a16:creationId xmlns:a16="http://schemas.microsoft.com/office/drawing/2014/main" id="{0EFA8F46-98E0-0DA3-A874-5470DEF1CE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A824CF-9645-C4D8-47F4-120BEF808995}"/>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160297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0A3B6-7AFF-3804-AA3A-431BF54DDBD2}"/>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3" name="Footer Placeholder 2">
            <a:extLst>
              <a:ext uri="{FF2B5EF4-FFF2-40B4-BE49-F238E27FC236}">
                <a16:creationId xmlns:a16="http://schemas.microsoft.com/office/drawing/2014/main" id="{587D4493-D540-5AC5-6431-1D8462292A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720F8A-D902-5B84-11EB-8E5039E7DEE2}"/>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404921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9EE5-FF0A-6773-CB0A-B4518128B90A}"/>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620439-C8EB-E57B-28E8-AE1EB6133B49}"/>
              </a:ext>
            </a:extLst>
          </p:cNvPr>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B20C6E-07D4-B791-DDCA-39CBCA60DB24}"/>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86E4B8-DA52-FF0F-3C53-1BAF693C959F}"/>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6" name="Footer Placeholder 5">
            <a:extLst>
              <a:ext uri="{FF2B5EF4-FFF2-40B4-BE49-F238E27FC236}">
                <a16:creationId xmlns:a16="http://schemas.microsoft.com/office/drawing/2014/main" id="{7E83A064-DDFB-CE96-6C3A-B5F1516CB6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360FB-9043-40D9-63E3-B3C20C11A21B}"/>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4092210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6794-F3D9-590D-E1D9-BBC9F4B3969D}"/>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21CE40-3BEB-3337-4EC1-88B3C01D2D56}"/>
              </a:ext>
            </a:extLst>
          </p:cNvPr>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37A1AE-6D9E-E59B-519C-5129B48D231A}"/>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0AA532-CC69-FC12-D155-9CEFF639F108}"/>
              </a:ext>
            </a:extLst>
          </p:cNvPr>
          <p:cNvSpPr>
            <a:spLocks noGrp="1"/>
          </p:cNvSpPr>
          <p:nvPr>
            <p:ph type="dt" sz="half" idx="10"/>
          </p:nvPr>
        </p:nvSpPr>
        <p:spPr/>
        <p:txBody>
          <a:bodyPr/>
          <a:lstStyle/>
          <a:p>
            <a:fld id="{D9FBD362-E7CF-6449-9159-419FEEF4BBC6}" type="datetimeFigureOut">
              <a:rPr lang="en-US" smtClean="0"/>
              <a:t>6/28/25</a:t>
            </a:fld>
            <a:endParaRPr lang="en-US"/>
          </a:p>
        </p:txBody>
      </p:sp>
      <p:sp>
        <p:nvSpPr>
          <p:cNvPr id="6" name="Footer Placeholder 5">
            <a:extLst>
              <a:ext uri="{FF2B5EF4-FFF2-40B4-BE49-F238E27FC236}">
                <a16:creationId xmlns:a16="http://schemas.microsoft.com/office/drawing/2014/main" id="{B8CC653D-4CAB-DE60-63EB-AA2969F73B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C5681D-A5D1-E9E4-3339-BD4F8E7A5370}"/>
              </a:ext>
            </a:extLst>
          </p:cNvPr>
          <p:cNvSpPr>
            <a:spLocks noGrp="1"/>
          </p:cNvSpPr>
          <p:nvPr>
            <p:ph type="sldNum" sz="quarter" idx="12"/>
          </p:nvPr>
        </p:nvSpPr>
        <p:spPr/>
        <p:txBody>
          <a:bodyPr/>
          <a:lstStyle/>
          <a:p>
            <a:fld id="{D81D0D7A-53E5-734D-979B-76339572895E}" type="slidenum">
              <a:rPr lang="en-US" smtClean="0"/>
              <a:t>‹#›</a:t>
            </a:fld>
            <a:endParaRPr lang="en-US"/>
          </a:p>
        </p:txBody>
      </p:sp>
    </p:spTree>
    <p:extLst>
      <p:ext uri="{BB962C8B-B14F-4D97-AF65-F5344CB8AC3E}">
        <p14:creationId xmlns:p14="http://schemas.microsoft.com/office/powerpoint/2010/main" val="2814947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869539-AB2E-54DA-D19B-B388D29A73D8}"/>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95BA7D-38E0-D142-0B00-9C06347C7625}"/>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0E543-C1ED-37B5-FF71-3C2E2316EC62}"/>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D9FBD362-E7CF-6449-9159-419FEEF4BBC6}" type="datetimeFigureOut">
              <a:rPr lang="en-US" smtClean="0"/>
              <a:t>6/28/25</a:t>
            </a:fld>
            <a:endParaRPr lang="en-US"/>
          </a:p>
        </p:txBody>
      </p:sp>
      <p:sp>
        <p:nvSpPr>
          <p:cNvPr id="5" name="Footer Placeholder 4">
            <a:extLst>
              <a:ext uri="{FF2B5EF4-FFF2-40B4-BE49-F238E27FC236}">
                <a16:creationId xmlns:a16="http://schemas.microsoft.com/office/drawing/2014/main" id="{8AE4DC2E-B4C0-C6C1-FB01-53C99C7F5C85}"/>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E43B12D-8BBB-069D-7C9E-B1A804473F0B}"/>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D81D0D7A-53E5-734D-979B-76339572895E}" type="slidenum">
              <a:rPr lang="en-US" smtClean="0"/>
              <a:t>‹#›</a:t>
            </a:fld>
            <a:endParaRPr lang="en-US"/>
          </a:p>
        </p:txBody>
      </p:sp>
    </p:spTree>
    <p:extLst>
      <p:ext uri="{BB962C8B-B14F-4D97-AF65-F5344CB8AC3E}">
        <p14:creationId xmlns:p14="http://schemas.microsoft.com/office/powerpoint/2010/main" val="421331598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44.svg"/><Relationship Id="rId5" Type="http://schemas.openxmlformats.org/officeDocument/2006/relationships/diagramQuickStyle" Target="../diagrams/quickStyle5.xml"/><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diagramLayout" Target="../diagrams/layout5.xml"/><Relationship Id="rId9" Type="http://schemas.openxmlformats.org/officeDocument/2006/relationships/image" Target="../media/image42.sv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9.svg"/><Relationship Id="rId5" Type="http://schemas.openxmlformats.org/officeDocument/2006/relationships/diagramQuickStyle" Target="../diagrams/quickStyle3.xml"/><Relationship Id="rId10" Type="http://schemas.openxmlformats.org/officeDocument/2006/relationships/image" Target="../media/image18.png"/><Relationship Id="rId4" Type="http://schemas.openxmlformats.org/officeDocument/2006/relationships/diagramLayout" Target="../diagrams/layout3.xml"/><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jp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Human brain nerve cells">
            <a:extLst>
              <a:ext uri="{FF2B5EF4-FFF2-40B4-BE49-F238E27FC236}">
                <a16:creationId xmlns:a16="http://schemas.microsoft.com/office/drawing/2014/main" id="{92657AD9-1DCE-071D-0A1A-A1097570264C}"/>
              </a:ext>
            </a:extLst>
          </p:cNvPr>
          <p:cNvPicPr>
            <a:picLocks noChangeAspect="1"/>
          </p:cNvPicPr>
          <p:nvPr/>
        </p:nvPicPr>
        <p:blipFill>
          <a:blip r:embed="rId3">
            <a:alphaModFix amt="50000"/>
          </a:blip>
          <a:srcRect l="17046" r="840" b="38415"/>
          <a:stretch>
            <a:fillRect/>
          </a:stretch>
        </p:blipFill>
        <p:spPr>
          <a:xfrm>
            <a:off x="0" y="1"/>
            <a:ext cx="18288000" cy="10287000"/>
          </a:xfrm>
          <a:prstGeom prst="rect">
            <a:avLst/>
          </a:prstGeom>
        </p:spPr>
      </p:pic>
      <p:sp>
        <p:nvSpPr>
          <p:cNvPr id="2" name="Title 1">
            <a:extLst>
              <a:ext uri="{FF2B5EF4-FFF2-40B4-BE49-F238E27FC236}">
                <a16:creationId xmlns:a16="http://schemas.microsoft.com/office/drawing/2014/main" id="{20B2828B-E986-FD92-4D3F-C78631447D9A}"/>
              </a:ext>
            </a:extLst>
          </p:cNvPr>
          <p:cNvSpPr>
            <a:spLocks noGrp="1"/>
          </p:cNvSpPr>
          <p:nvPr>
            <p:ph type="ctrTitle"/>
          </p:nvPr>
        </p:nvSpPr>
        <p:spPr>
          <a:xfrm>
            <a:off x="2093495" y="401052"/>
            <a:ext cx="13716000" cy="9575800"/>
          </a:xfrm>
        </p:spPr>
        <p:txBody>
          <a:bodyPr>
            <a:normAutofit/>
          </a:bodyPr>
          <a:lstStyle/>
          <a:p>
            <a:r>
              <a:rPr lang="en-US" sz="5100" dirty="0">
                <a:solidFill>
                  <a:srgbClr val="FFFFFF"/>
                </a:solidFill>
              </a:rPr>
              <a:t>Framework for NLP-Driven Insights into Patient-Centered Communication in Oncology</a:t>
            </a:r>
            <a:br>
              <a:rPr lang="en-US" sz="5100" dirty="0">
                <a:solidFill>
                  <a:srgbClr val="FFFFFF"/>
                </a:solidFill>
              </a:rPr>
            </a:br>
            <a:br>
              <a:rPr lang="en-US" sz="5100" dirty="0">
                <a:solidFill>
                  <a:srgbClr val="FFFFFF"/>
                </a:solidFill>
              </a:rPr>
            </a:br>
            <a:br>
              <a:rPr lang="en-US" sz="5100" dirty="0">
                <a:solidFill>
                  <a:srgbClr val="FFFFFF"/>
                </a:solidFill>
              </a:rPr>
            </a:br>
            <a:br>
              <a:rPr lang="en-US" sz="5100" dirty="0">
                <a:solidFill>
                  <a:srgbClr val="FFFFFF"/>
                </a:solidFill>
              </a:rPr>
            </a:br>
            <a:r>
              <a:rPr lang="en-US" sz="5100" dirty="0">
                <a:solidFill>
                  <a:srgbClr val="FFFFFF"/>
                </a:solidFill>
              </a:rPr>
              <a:t>Grace Donovan</a:t>
            </a:r>
            <a:br>
              <a:rPr lang="en-US" sz="5100" dirty="0">
                <a:solidFill>
                  <a:srgbClr val="FFFFFF"/>
                </a:solidFill>
              </a:rPr>
            </a:br>
            <a:br>
              <a:rPr lang="en-US" sz="5100" dirty="0">
                <a:solidFill>
                  <a:srgbClr val="FFFFFF"/>
                </a:solidFill>
              </a:rPr>
            </a:br>
            <a:r>
              <a:rPr lang="en-US" sz="3000" dirty="0">
                <a:solidFill>
                  <a:srgbClr val="FFFFFF"/>
                </a:solidFill>
              </a:rPr>
              <a:t>MSDE/MSDS Practicum 1</a:t>
            </a:r>
            <a:br>
              <a:rPr lang="en-US" sz="3000" dirty="0">
                <a:solidFill>
                  <a:srgbClr val="FFFFFF"/>
                </a:solidFill>
              </a:rPr>
            </a:br>
            <a:r>
              <a:rPr lang="en-US" sz="3000" dirty="0">
                <a:solidFill>
                  <a:srgbClr val="FFFFFF"/>
                </a:solidFill>
              </a:rPr>
              <a:t>Regis University, Denver CO</a:t>
            </a:r>
            <a:br>
              <a:rPr lang="en-US" sz="3000" dirty="0">
                <a:solidFill>
                  <a:srgbClr val="FFFFFF"/>
                </a:solidFill>
              </a:rPr>
            </a:br>
            <a:r>
              <a:rPr lang="en-US" sz="3000" dirty="0">
                <a:solidFill>
                  <a:srgbClr val="FFFFFF"/>
                </a:solidFill>
              </a:rPr>
              <a:t>June 26, 2025</a:t>
            </a:r>
            <a:br>
              <a:rPr lang="en-US" sz="5100" dirty="0">
                <a:solidFill>
                  <a:srgbClr val="FFFFFF"/>
                </a:solidFill>
              </a:rPr>
            </a:br>
            <a:br>
              <a:rPr lang="en-US" sz="5100" dirty="0">
                <a:solidFill>
                  <a:srgbClr val="FFFFFF"/>
                </a:solidFill>
              </a:rPr>
            </a:br>
            <a:endParaRPr lang="en-US" sz="5100" dirty="0">
              <a:solidFill>
                <a:srgbClr val="FFFFFF"/>
              </a:solidFill>
            </a:endParaRPr>
          </a:p>
        </p:txBody>
      </p:sp>
    </p:spTree>
    <p:extLst>
      <p:ext uri="{BB962C8B-B14F-4D97-AF65-F5344CB8AC3E}">
        <p14:creationId xmlns:p14="http://schemas.microsoft.com/office/powerpoint/2010/main" val="81689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EB0836-0ACB-2370-CE4A-58DDE8B4839D}"/>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3A7AB684-6008-A898-6D88-FB7600916338}"/>
              </a:ext>
            </a:extLst>
          </p:cNvPr>
          <p:cNvSpPr>
            <a:spLocks noGrp="1"/>
          </p:cNvSpPr>
          <p:nvPr>
            <p:ph type="title"/>
          </p:nvPr>
        </p:nvSpPr>
        <p:spPr>
          <a:xfrm>
            <a:off x="482601" y="5807073"/>
            <a:ext cx="5175250" cy="3679031"/>
          </a:xfrm>
        </p:spPr>
        <p:txBody>
          <a:bodyPr vert="horz" lIns="91440" tIns="45720" rIns="91440" bIns="45720" rtlCol="0" anchor="t">
            <a:normAutofit/>
          </a:bodyPr>
          <a:lstStyle/>
          <a:p>
            <a:r>
              <a:rPr lang="en-US" sz="5000" b="1" dirty="0">
                <a:solidFill>
                  <a:schemeClr val="tx2"/>
                </a:solidFill>
              </a:rPr>
              <a:t>Exploratory Data Analysis</a:t>
            </a:r>
            <a:br>
              <a:rPr lang="en-US" sz="5400" dirty="0">
                <a:solidFill>
                  <a:schemeClr val="tx2"/>
                </a:solidFill>
              </a:rPr>
            </a:br>
            <a:r>
              <a:rPr lang="en-US" sz="3000" dirty="0">
                <a:solidFill>
                  <a:schemeClr val="tx2"/>
                </a:solidFill>
              </a:rPr>
              <a:t>Component 3 – </a:t>
            </a:r>
            <a:br>
              <a:rPr lang="en-US" sz="3000" dirty="0">
                <a:solidFill>
                  <a:schemeClr val="tx2"/>
                </a:solidFill>
              </a:rPr>
            </a:br>
            <a:r>
              <a:rPr lang="en-US" sz="3000" dirty="0">
                <a:solidFill>
                  <a:schemeClr val="tx2"/>
                </a:solidFill>
              </a:rPr>
              <a:t>Data Analysis</a:t>
            </a:r>
          </a:p>
        </p:txBody>
      </p:sp>
      <p:pic>
        <p:nvPicPr>
          <p:cNvPr id="9" name="Content Placeholder 8">
            <a:extLst>
              <a:ext uri="{FF2B5EF4-FFF2-40B4-BE49-F238E27FC236}">
                <a16:creationId xmlns:a16="http://schemas.microsoft.com/office/drawing/2014/main" id="{AE03516A-81AC-0DBC-E6DC-0E55918C0E82}"/>
              </a:ext>
            </a:extLst>
          </p:cNvPr>
          <p:cNvPicPr>
            <a:picLocks noGrp="1" noChangeAspect="1"/>
          </p:cNvPicPr>
          <p:nvPr>
            <p:ph idx="1"/>
          </p:nvPr>
        </p:nvPicPr>
        <p:blipFill>
          <a:blip r:embed="rId3"/>
          <a:srcRect t="23015" b="23015"/>
          <a:stretch/>
        </p:blipFill>
        <p:spPr>
          <a:xfrm>
            <a:off x="-279400" y="10"/>
            <a:ext cx="18821400" cy="556590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0" name="TextBox 9">
            <a:extLst>
              <a:ext uri="{FF2B5EF4-FFF2-40B4-BE49-F238E27FC236}">
                <a16:creationId xmlns:a16="http://schemas.microsoft.com/office/drawing/2014/main" id="{1AD17219-1E32-4987-BCCB-486BBDCC640C}"/>
              </a:ext>
            </a:extLst>
          </p:cNvPr>
          <p:cNvSpPr txBox="1"/>
          <p:nvPr/>
        </p:nvSpPr>
        <p:spPr>
          <a:xfrm>
            <a:off x="5562601" y="5918200"/>
            <a:ext cx="12001492" cy="3784599"/>
          </a:xfrm>
          <a:prstGeom prst="rect">
            <a:avLst/>
          </a:prstGeom>
        </p:spPr>
        <p:txBody>
          <a:bodyPr vert="horz" lIns="91440" tIns="45720" rIns="91440" bIns="45720" rtlCol="0" anchor="ctr">
            <a:normAutofit fontScale="77500" lnSpcReduction="20000"/>
          </a:bodyPr>
          <a:lstStyle/>
          <a:p>
            <a:pPr>
              <a:lnSpc>
                <a:spcPct val="90000"/>
              </a:lnSpc>
              <a:spcAft>
                <a:spcPts val="600"/>
              </a:spcAft>
            </a:pPr>
            <a:r>
              <a:rPr lang="en-US" sz="3200" b="1" dirty="0">
                <a:solidFill>
                  <a:schemeClr val="tx2"/>
                </a:solidFill>
              </a:rPr>
              <a:t>Word Frequency Analysis</a:t>
            </a:r>
          </a:p>
          <a:p>
            <a:pPr marL="285750" indent="-228600">
              <a:lnSpc>
                <a:spcPct val="90000"/>
              </a:lnSpc>
              <a:spcAft>
                <a:spcPts val="600"/>
              </a:spcAft>
              <a:buFont typeface="Arial" panose="020B0604020202020204" pitchFamily="34" charset="0"/>
              <a:buChar char="•"/>
            </a:pPr>
            <a:r>
              <a:rPr lang="en-US" sz="3200" dirty="0">
                <a:solidFill>
                  <a:schemeClr val="tx2"/>
                </a:solidFill>
              </a:rPr>
              <a:t>Top terms: patient (54), care (25), cancer (24), communication (22)</a:t>
            </a:r>
          </a:p>
          <a:p>
            <a:pPr marL="285750" indent="-228600">
              <a:lnSpc>
                <a:spcPct val="90000"/>
              </a:lnSpc>
              <a:spcAft>
                <a:spcPts val="600"/>
              </a:spcAft>
              <a:buFont typeface="Arial" panose="020B0604020202020204" pitchFamily="34" charset="0"/>
              <a:buChar char="•"/>
            </a:pPr>
            <a:r>
              <a:rPr lang="en-US" sz="3200" dirty="0">
                <a:solidFill>
                  <a:schemeClr val="tx2"/>
                </a:solidFill>
              </a:rPr>
              <a:t>"Patient" occurrence confirmed research focus alignment</a:t>
            </a:r>
          </a:p>
          <a:p>
            <a:pPr indent="-228600">
              <a:lnSpc>
                <a:spcPct val="90000"/>
              </a:lnSpc>
              <a:spcAft>
                <a:spcPts val="600"/>
              </a:spcAft>
              <a:buFont typeface="Arial" panose="020B0604020202020204" pitchFamily="34" charset="0"/>
              <a:buChar char="•"/>
            </a:pPr>
            <a:endParaRPr lang="en-US" sz="3200" b="1" dirty="0">
              <a:solidFill>
                <a:schemeClr val="tx2"/>
              </a:solidFill>
            </a:endParaRPr>
          </a:p>
          <a:p>
            <a:pPr>
              <a:lnSpc>
                <a:spcPct val="90000"/>
              </a:lnSpc>
              <a:spcAft>
                <a:spcPts val="600"/>
              </a:spcAft>
            </a:pPr>
            <a:r>
              <a:rPr lang="en-US" sz="3200" b="1" dirty="0">
                <a:solidFill>
                  <a:schemeClr val="tx2"/>
                </a:solidFill>
              </a:rPr>
              <a:t>N-gram Pattern D</a:t>
            </a:r>
            <a:r>
              <a:rPr lang="en-US" sz="3200" dirty="0">
                <a:solidFill>
                  <a:schemeClr val="tx2"/>
                </a:solidFill>
              </a:rPr>
              <a:t>cancer</a:t>
            </a:r>
            <a:r>
              <a:rPr lang="en-US" sz="3200" b="1" dirty="0">
                <a:solidFill>
                  <a:schemeClr val="tx2"/>
                </a:solidFill>
              </a:rPr>
              <a:t>iscovery</a:t>
            </a:r>
          </a:p>
          <a:p>
            <a:pPr marL="285750" indent="-228600">
              <a:lnSpc>
                <a:spcPct val="90000"/>
              </a:lnSpc>
              <a:spcAft>
                <a:spcPts val="600"/>
              </a:spcAft>
              <a:buFont typeface="Arial" panose="020B0604020202020204" pitchFamily="34" charset="0"/>
              <a:buChar char="•"/>
            </a:pPr>
            <a:r>
              <a:rPr lang="en-US" sz="3200" dirty="0">
                <a:solidFill>
                  <a:schemeClr val="tx2"/>
                </a:solidFill>
              </a:rPr>
              <a:t>Bigrams: ”cancer patient" (5), "cancer care" (4), ”family caregiver" (4), “lung cancer” (4), “health information” (3)</a:t>
            </a:r>
          </a:p>
          <a:p>
            <a:pPr marL="285750" indent="-228600">
              <a:lnSpc>
                <a:spcPct val="90000"/>
              </a:lnSpc>
              <a:spcAft>
                <a:spcPts val="600"/>
              </a:spcAft>
              <a:buFont typeface="Arial" panose="020B0604020202020204" pitchFamily="34" charset="0"/>
              <a:buChar char="•"/>
            </a:pPr>
            <a:r>
              <a:rPr lang="en-US" sz="3200" dirty="0">
                <a:solidFill>
                  <a:schemeClr val="tx2"/>
                </a:solidFill>
              </a:rPr>
              <a:t>Trigrams: ”health information platform" (2), ”cancer communication guideline" (2), ”patient support person" (2), “positive health outcome” (2), “experience racial discrimination” (2)</a:t>
            </a:r>
          </a:p>
          <a:p>
            <a:pPr marL="285750" indent="-228600">
              <a:lnSpc>
                <a:spcPct val="90000"/>
              </a:lnSpc>
              <a:spcAft>
                <a:spcPts val="600"/>
              </a:spcAft>
              <a:buFont typeface="Arial" panose="020B0604020202020204" pitchFamily="34" charset="0"/>
              <a:buChar char="•"/>
            </a:pPr>
            <a:r>
              <a:rPr lang="en-US" sz="3200" dirty="0">
                <a:solidFill>
                  <a:schemeClr val="tx2"/>
                </a:solidFill>
              </a:rPr>
              <a:t>"Patient" occurrence confirmed research focus alignment</a:t>
            </a:r>
          </a:p>
          <a:p>
            <a:pPr indent="-228600">
              <a:lnSpc>
                <a:spcPct val="90000"/>
              </a:lnSpc>
              <a:spcAft>
                <a:spcPts val="600"/>
              </a:spcAft>
              <a:buFont typeface="Arial" panose="020B0604020202020204" pitchFamily="34" charset="0"/>
              <a:buChar char="•"/>
            </a:pPr>
            <a:endParaRPr lang="en-US" sz="2700" dirty="0">
              <a:solidFill>
                <a:schemeClr val="tx2"/>
              </a:solidFill>
            </a:endParaRPr>
          </a:p>
        </p:txBody>
      </p:sp>
    </p:spTree>
    <p:extLst>
      <p:ext uri="{BB962C8B-B14F-4D97-AF65-F5344CB8AC3E}">
        <p14:creationId xmlns:p14="http://schemas.microsoft.com/office/powerpoint/2010/main" val="479891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2DA8B395-D945-48B9-671E-A43E4F801D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A09227-A7E2-B42E-227A-515BB74576AD}"/>
              </a:ext>
            </a:extLst>
          </p:cNvPr>
          <p:cNvSpPr>
            <a:spLocks noGrp="1"/>
          </p:cNvSpPr>
          <p:nvPr>
            <p:ph type="title"/>
          </p:nvPr>
        </p:nvSpPr>
        <p:spPr>
          <a:xfrm>
            <a:off x="711200" y="319088"/>
            <a:ext cx="16268700" cy="1989137"/>
          </a:xfrm>
        </p:spPr>
        <p:txBody>
          <a:bodyPr>
            <a:normAutofit/>
          </a:bodyPr>
          <a:lstStyle/>
          <a:p>
            <a:r>
              <a:rPr lang="en-US" sz="5000" b="1" dirty="0">
                <a:solidFill>
                  <a:schemeClr val="bg1"/>
                </a:solidFill>
              </a:rPr>
              <a:t>Topic Modeling Implementation</a:t>
            </a:r>
            <a:br>
              <a:rPr lang="en-US" sz="5000" b="1" dirty="0">
                <a:solidFill>
                  <a:schemeClr val="bg1"/>
                </a:solidFill>
              </a:rPr>
            </a:br>
            <a:r>
              <a:rPr lang="en-US" sz="3000" dirty="0">
                <a:solidFill>
                  <a:schemeClr val="bg1"/>
                </a:solidFill>
              </a:rPr>
              <a:t>Component 3- Data Analysis</a:t>
            </a:r>
            <a:endParaRPr lang="en-US" sz="3000" dirty="0">
              <a:solidFill>
                <a:schemeClr val="bg1"/>
              </a:solidFill>
              <a:latin typeface="Montserrat" pitchFamily="34" charset="0"/>
              <a:ea typeface="Montserrat" pitchFamily="34" charset="-122"/>
              <a:cs typeface="Montserrat" pitchFamily="34" charset="-120"/>
            </a:endParaRPr>
          </a:p>
        </p:txBody>
      </p:sp>
      <p:sp>
        <p:nvSpPr>
          <p:cNvPr id="18" name="TextBox 17">
            <a:extLst>
              <a:ext uri="{FF2B5EF4-FFF2-40B4-BE49-F238E27FC236}">
                <a16:creationId xmlns:a16="http://schemas.microsoft.com/office/drawing/2014/main" id="{6DAE85D3-0CE9-3B45-4E51-9A669D0808B4}"/>
              </a:ext>
            </a:extLst>
          </p:cNvPr>
          <p:cNvSpPr txBox="1"/>
          <p:nvPr/>
        </p:nvSpPr>
        <p:spPr>
          <a:xfrm>
            <a:off x="10170695" y="2224505"/>
            <a:ext cx="6416842" cy="4832092"/>
          </a:xfrm>
          <a:prstGeom prst="rect">
            <a:avLst/>
          </a:prstGeom>
          <a:noFill/>
        </p:spPr>
        <p:txBody>
          <a:bodyPr wrap="square" rtlCol="0">
            <a:spAutoFit/>
          </a:bodyPr>
          <a:lstStyle/>
          <a:p>
            <a:r>
              <a:rPr lang="en-US" sz="2800" b="1" dirty="0" err="1">
                <a:solidFill>
                  <a:schemeClr val="bg1"/>
                </a:solidFill>
              </a:rPr>
              <a:t>BERTopic</a:t>
            </a:r>
            <a:r>
              <a:rPr lang="en-US" sz="2800" b="1" dirty="0">
                <a:solidFill>
                  <a:schemeClr val="bg1"/>
                </a:solidFill>
              </a:rPr>
              <a:t> Clustering:</a:t>
            </a:r>
            <a:endParaRPr lang="en-US" sz="2800" dirty="0">
              <a:solidFill>
                <a:schemeClr val="bg1"/>
              </a:solidFill>
            </a:endParaRPr>
          </a:p>
          <a:p>
            <a:pPr marL="914400" lvl="1" indent="-457200">
              <a:buFont typeface="Arial" panose="020B0604020202020204" pitchFamily="34" charset="0"/>
              <a:buChar char="•"/>
            </a:pPr>
            <a:r>
              <a:rPr lang="en-US" sz="2800" dirty="0">
                <a:solidFill>
                  <a:schemeClr val="bg1"/>
                </a:solidFill>
              </a:rPr>
              <a:t>Multi-word theme extraction using n-grams (2-4 word phrases)</a:t>
            </a:r>
          </a:p>
          <a:p>
            <a:pPr marL="914400" lvl="1" indent="-457200">
              <a:buFont typeface="Arial" panose="020B0604020202020204" pitchFamily="34" charset="0"/>
              <a:buChar char="•"/>
            </a:pPr>
            <a:r>
              <a:rPr lang="en-US" sz="2800" dirty="0">
                <a:solidFill>
                  <a:schemeClr val="bg1"/>
                </a:solidFill>
              </a:rPr>
              <a:t>UMAP dimensional reduction for semantic clustering</a:t>
            </a:r>
          </a:p>
          <a:p>
            <a:pPr marL="914400" lvl="1" indent="-457200">
              <a:buFont typeface="Arial" panose="020B0604020202020204" pitchFamily="34" charset="0"/>
              <a:buChar char="•"/>
            </a:pPr>
            <a:r>
              <a:rPr lang="en-US" sz="2800" dirty="0">
                <a:solidFill>
                  <a:schemeClr val="bg1"/>
                </a:solidFill>
              </a:rPr>
              <a:t>HDBSCAN density-based topic formation</a:t>
            </a:r>
          </a:p>
          <a:p>
            <a:pPr marL="914400" lvl="1" indent="-457200">
              <a:buFont typeface="Arial" panose="020B0604020202020204" pitchFamily="34" charset="0"/>
              <a:buChar char="•"/>
            </a:pPr>
            <a:r>
              <a:rPr lang="en-US" sz="2800" dirty="0">
                <a:solidFill>
                  <a:schemeClr val="bg1"/>
                </a:solidFill>
              </a:rPr>
              <a:t>Minimum cluster size: 3 documents (coherent topics)</a:t>
            </a:r>
          </a:p>
          <a:p>
            <a:pPr lvl="1"/>
            <a:endParaRPr lang="en-US" sz="2800" dirty="0">
              <a:solidFill>
                <a:schemeClr val="bg1"/>
              </a:solidFill>
            </a:endParaRPr>
          </a:p>
        </p:txBody>
      </p:sp>
      <p:pic>
        <p:nvPicPr>
          <p:cNvPr id="5" name="Picture 4" descr="A graph with circles and numbers&#10;&#10;AI-generated content may be incorrect.">
            <a:extLst>
              <a:ext uri="{FF2B5EF4-FFF2-40B4-BE49-F238E27FC236}">
                <a16:creationId xmlns:a16="http://schemas.microsoft.com/office/drawing/2014/main" id="{35C16745-3ACB-6FB6-065B-F3DA453C0F7B}"/>
              </a:ext>
            </a:extLst>
          </p:cNvPr>
          <p:cNvPicPr>
            <a:picLocks noChangeAspect="1"/>
          </p:cNvPicPr>
          <p:nvPr/>
        </p:nvPicPr>
        <p:blipFill>
          <a:blip r:embed="rId3"/>
          <a:stretch>
            <a:fillRect/>
          </a:stretch>
        </p:blipFill>
        <p:spPr>
          <a:xfrm>
            <a:off x="5639904" y="6121400"/>
            <a:ext cx="3749040" cy="3749040"/>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15AC7FFE-1463-E382-EAD8-895C85A79ED9}"/>
              </a:ext>
            </a:extLst>
          </p:cNvPr>
          <p:cNvPicPr>
            <a:picLocks noChangeAspect="1"/>
          </p:cNvPicPr>
          <p:nvPr/>
        </p:nvPicPr>
        <p:blipFill>
          <a:blip r:embed="rId4"/>
          <a:stretch>
            <a:fillRect/>
          </a:stretch>
        </p:blipFill>
        <p:spPr>
          <a:xfrm>
            <a:off x="1415458" y="6096000"/>
            <a:ext cx="3749040" cy="3749040"/>
          </a:xfrm>
          <a:prstGeom prst="rect">
            <a:avLst/>
          </a:prstGeom>
        </p:spPr>
      </p:pic>
      <p:pic>
        <p:nvPicPr>
          <p:cNvPr id="12" name="Picture 11" descr="A screenshot of a graph&#10;&#10;AI-generated content may be incorrect.">
            <a:extLst>
              <a:ext uri="{FF2B5EF4-FFF2-40B4-BE49-F238E27FC236}">
                <a16:creationId xmlns:a16="http://schemas.microsoft.com/office/drawing/2014/main" id="{1A79F3E5-5D65-8422-5A23-7654F50874B8}"/>
              </a:ext>
            </a:extLst>
          </p:cNvPr>
          <p:cNvPicPr>
            <a:picLocks noChangeAspect="1"/>
          </p:cNvPicPr>
          <p:nvPr/>
        </p:nvPicPr>
        <p:blipFill>
          <a:blip r:embed="rId5"/>
          <a:stretch>
            <a:fillRect/>
          </a:stretch>
        </p:blipFill>
        <p:spPr>
          <a:xfrm>
            <a:off x="5587880" y="2117783"/>
            <a:ext cx="3749040" cy="3749040"/>
          </a:xfrm>
          <a:prstGeom prst="rect">
            <a:avLst/>
          </a:prstGeom>
        </p:spPr>
      </p:pic>
      <p:pic>
        <p:nvPicPr>
          <p:cNvPr id="14" name="Picture 13" descr="A screenshot of a graph&#10;&#10;AI-generated content may be incorrect.">
            <a:extLst>
              <a:ext uri="{FF2B5EF4-FFF2-40B4-BE49-F238E27FC236}">
                <a16:creationId xmlns:a16="http://schemas.microsoft.com/office/drawing/2014/main" id="{C20FC7C8-9758-16DA-53C1-1BF6E891750D}"/>
              </a:ext>
            </a:extLst>
          </p:cNvPr>
          <p:cNvPicPr>
            <a:picLocks noChangeAspect="1"/>
          </p:cNvPicPr>
          <p:nvPr/>
        </p:nvPicPr>
        <p:blipFill>
          <a:blip r:embed="rId6"/>
          <a:stretch>
            <a:fillRect/>
          </a:stretch>
        </p:blipFill>
        <p:spPr>
          <a:xfrm>
            <a:off x="1407507" y="2096574"/>
            <a:ext cx="3749040" cy="3749040"/>
          </a:xfrm>
          <a:prstGeom prst="rect">
            <a:avLst/>
          </a:prstGeom>
        </p:spPr>
      </p:pic>
    </p:spTree>
    <p:extLst>
      <p:ext uri="{BB962C8B-B14F-4D97-AF65-F5344CB8AC3E}">
        <p14:creationId xmlns:p14="http://schemas.microsoft.com/office/powerpoint/2010/main" val="412007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a:extLst>
            <a:ext uri="{FF2B5EF4-FFF2-40B4-BE49-F238E27FC236}">
              <a16:creationId xmlns:a16="http://schemas.microsoft.com/office/drawing/2014/main" id="{D23B599E-2A4E-1CDF-D511-DC7B80F8CDA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C6D56F0-4891-8052-47DC-019A2CF7E3C7}"/>
              </a:ext>
            </a:extLst>
          </p:cNvPr>
          <p:cNvSpPr/>
          <p:nvPr/>
        </p:nvSpPr>
        <p:spPr>
          <a:xfrm>
            <a:off x="0" y="0"/>
            <a:ext cx="18288000" cy="10287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sz="5000" b="1" dirty="0">
                <a:solidFill>
                  <a:schemeClr val="bg1"/>
                </a:solidFill>
              </a:rPr>
              <a:t>Sentiment Analysis</a:t>
            </a:r>
            <a:br>
              <a:rPr lang="en-US" sz="3600" b="1" dirty="0">
                <a:solidFill>
                  <a:schemeClr val="bg1"/>
                </a:solidFill>
              </a:rPr>
            </a:br>
            <a:r>
              <a:rPr lang="en-US" sz="3000" dirty="0">
                <a:solidFill>
                  <a:schemeClr val="bg1"/>
                </a:solidFill>
              </a:rPr>
              <a:t>Component 3 - Data Analysis</a:t>
            </a: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endParaRPr lang="en-US" sz="3000"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14" name="TextBox 13">
            <a:extLst>
              <a:ext uri="{FF2B5EF4-FFF2-40B4-BE49-F238E27FC236}">
                <a16:creationId xmlns:a16="http://schemas.microsoft.com/office/drawing/2014/main" id="{1A07316E-E9C4-AFA8-9C91-7FBC16B8B052}"/>
              </a:ext>
            </a:extLst>
          </p:cNvPr>
          <p:cNvSpPr txBox="1"/>
          <p:nvPr/>
        </p:nvSpPr>
        <p:spPr>
          <a:xfrm>
            <a:off x="635000" y="3200400"/>
            <a:ext cx="5969000" cy="7294305"/>
          </a:xfrm>
          <a:prstGeom prst="rect">
            <a:avLst/>
          </a:prstGeom>
          <a:noFill/>
        </p:spPr>
        <p:txBody>
          <a:bodyPr wrap="square" rtlCol="0">
            <a:spAutoFit/>
          </a:bodyPr>
          <a:lstStyle/>
          <a:p>
            <a:pPr marL="457200" indent="-457200">
              <a:buFontTx/>
              <a:buChar char="-"/>
            </a:pPr>
            <a:r>
              <a:rPr lang="en-US" sz="3600" dirty="0" err="1">
                <a:solidFill>
                  <a:schemeClr val="bg1"/>
                </a:solidFill>
              </a:rPr>
              <a:t>DistilBERT</a:t>
            </a:r>
            <a:r>
              <a:rPr lang="en-US" sz="3600" dirty="0">
                <a:solidFill>
                  <a:schemeClr val="bg1"/>
                </a:solidFill>
              </a:rPr>
              <a:t> model (distilbert-base-uncased-finetuned-sst-2-english) applied to publication conclusions</a:t>
            </a:r>
          </a:p>
          <a:p>
            <a:endParaRPr lang="en-US" sz="3600" dirty="0">
              <a:solidFill>
                <a:schemeClr val="bg1"/>
              </a:solidFill>
            </a:endParaRPr>
          </a:p>
          <a:p>
            <a:pPr marL="457200" indent="-457200">
              <a:buFontTx/>
              <a:buChar char="-"/>
            </a:pPr>
            <a:r>
              <a:rPr lang="en-US" sz="3600" dirty="0">
                <a:solidFill>
                  <a:schemeClr val="bg1"/>
                </a:solidFill>
              </a:rPr>
              <a:t>Predominantly positive sentiment identified, revealing research community attitudes toward interventions</a:t>
            </a:r>
          </a:p>
          <a:p>
            <a:endParaRPr lang="en-US" sz="3600" dirty="0">
              <a:solidFill>
                <a:schemeClr val="bg1"/>
              </a:solidFill>
            </a:endParaRPr>
          </a:p>
          <a:p>
            <a:endParaRPr lang="en-US" sz="3600" dirty="0">
              <a:solidFill>
                <a:schemeClr val="bg1"/>
              </a:solidFill>
            </a:endParaRPr>
          </a:p>
        </p:txBody>
      </p:sp>
      <p:pic>
        <p:nvPicPr>
          <p:cNvPr id="4" name="Picture 3" descr="A green and red squares with black text&#10;&#10;AI-generated content may be incorrect.">
            <a:extLst>
              <a:ext uri="{FF2B5EF4-FFF2-40B4-BE49-F238E27FC236}">
                <a16:creationId xmlns:a16="http://schemas.microsoft.com/office/drawing/2014/main" id="{1C7ADD29-E619-757E-2EA0-D4ABF69878DA}"/>
              </a:ext>
            </a:extLst>
          </p:cNvPr>
          <p:cNvPicPr>
            <a:picLocks noChangeAspect="1"/>
          </p:cNvPicPr>
          <p:nvPr/>
        </p:nvPicPr>
        <p:blipFill>
          <a:blip r:embed="rId3"/>
          <a:stretch>
            <a:fillRect/>
          </a:stretch>
        </p:blipFill>
        <p:spPr>
          <a:xfrm>
            <a:off x="6972300" y="1894113"/>
            <a:ext cx="10655300" cy="7610929"/>
          </a:xfrm>
          <a:prstGeom prst="rect">
            <a:avLst/>
          </a:prstGeom>
        </p:spPr>
      </p:pic>
    </p:spTree>
    <p:extLst>
      <p:ext uri="{BB962C8B-B14F-4D97-AF65-F5344CB8AC3E}">
        <p14:creationId xmlns:p14="http://schemas.microsoft.com/office/powerpoint/2010/main" val="2410403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0FA1-6DB2-CD5B-FEDD-D45319BDA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DB2A9-0890-5209-9571-8B4D58F80C1A}"/>
              </a:ext>
            </a:extLst>
          </p:cNvPr>
          <p:cNvSpPr>
            <a:spLocks noGrp="1"/>
          </p:cNvSpPr>
          <p:nvPr>
            <p:ph type="title"/>
          </p:nvPr>
        </p:nvSpPr>
        <p:spPr>
          <a:xfrm>
            <a:off x="711200" y="547688"/>
            <a:ext cx="16319500" cy="1989137"/>
          </a:xfrm>
        </p:spPr>
        <p:txBody>
          <a:bodyPr>
            <a:noAutofit/>
          </a:bodyPr>
          <a:lstStyle/>
          <a:p>
            <a:r>
              <a:rPr lang="en-US" sz="5000" b="1" dirty="0">
                <a:solidFill>
                  <a:schemeClr val="tx2"/>
                </a:solidFill>
              </a:rPr>
              <a:t>Aggregation of Topic-level Sentiment Distribution Analysis</a:t>
            </a:r>
            <a:br>
              <a:rPr lang="en-US" sz="5000" dirty="0">
                <a:solidFill>
                  <a:schemeClr val="tx2"/>
                </a:solidFill>
              </a:rPr>
            </a:br>
            <a:r>
              <a:rPr lang="en-US" sz="3000" dirty="0">
                <a:solidFill>
                  <a:schemeClr val="tx2"/>
                </a:solidFill>
              </a:rPr>
              <a:t>Component 3 - Data Analysis</a:t>
            </a:r>
            <a:endParaRPr lang="en-US" sz="3000" dirty="0">
              <a:solidFill>
                <a:schemeClr val="tx2"/>
              </a:solidFill>
              <a:latin typeface="Montserrat" pitchFamily="34" charset="0"/>
              <a:ea typeface="Montserrat" pitchFamily="34" charset="-122"/>
              <a:cs typeface="Montserrat" pitchFamily="34" charset="-120"/>
            </a:endParaRPr>
          </a:p>
        </p:txBody>
      </p:sp>
      <p:pic>
        <p:nvPicPr>
          <p:cNvPr id="5" name="Picture 4" descr="A graph showing a variety of information&#10;&#10;AI-generated content may be incorrect.">
            <a:extLst>
              <a:ext uri="{FF2B5EF4-FFF2-40B4-BE49-F238E27FC236}">
                <a16:creationId xmlns:a16="http://schemas.microsoft.com/office/drawing/2014/main" id="{31AE60F2-22E2-5B47-B79F-C96CFD8C09F9}"/>
              </a:ext>
            </a:extLst>
          </p:cNvPr>
          <p:cNvPicPr>
            <a:picLocks noChangeAspect="1"/>
          </p:cNvPicPr>
          <p:nvPr/>
        </p:nvPicPr>
        <p:blipFill>
          <a:blip r:embed="rId3"/>
          <a:srcRect t="3523" r="2864" b="25000"/>
          <a:stretch>
            <a:fillRect/>
          </a:stretch>
        </p:blipFill>
        <p:spPr>
          <a:xfrm>
            <a:off x="1513115" y="2481943"/>
            <a:ext cx="15748817" cy="6760028"/>
          </a:xfrm>
          <a:prstGeom prst="rect">
            <a:avLst/>
          </a:prstGeom>
        </p:spPr>
      </p:pic>
      <p:pic>
        <p:nvPicPr>
          <p:cNvPr id="7" name="Picture 6" descr="A close up of a logo&#10;&#10;AI-generated content may be incorrect.">
            <a:extLst>
              <a:ext uri="{FF2B5EF4-FFF2-40B4-BE49-F238E27FC236}">
                <a16:creationId xmlns:a16="http://schemas.microsoft.com/office/drawing/2014/main" id="{7F0B9C41-930C-7943-EF08-5096584E7ADD}"/>
              </a:ext>
            </a:extLst>
          </p:cNvPr>
          <p:cNvPicPr>
            <a:picLocks noChangeAspect="1"/>
          </p:cNvPicPr>
          <p:nvPr/>
        </p:nvPicPr>
        <p:blipFill>
          <a:blip r:embed="rId4"/>
          <a:stretch>
            <a:fillRect/>
          </a:stretch>
        </p:blipFill>
        <p:spPr>
          <a:xfrm>
            <a:off x="9384745" y="9098880"/>
            <a:ext cx="984739" cy="457200"/>
          </a:xfrm>
          <a:prstGeom prst="rect">
            <a:avLst/>
          </a:prstGeom>
        </p:spPr>
      </p:pic>
    </p:spTree>
    <p:extLst>
      <p:ext uri="{BB962C8B-B14F-4D97-AF65-F5344CB8AC3E}">
        <p14:creationId xmlns:p14="http://schemas.microsoft.com/office/powerpoint/2010/main" val="3229934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AF0C3-A843-8EB3-44F4-3C92DFC87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5E947-5740-8FCE-A4A4-803C2A8D4C99}"/>
              </a:ext>
            </a:extLst>
          </p:cNvPr>
          <p:cNvSpPr>
            <a:spLocks noGrp="1"/>
          </p:cNvSpPr>
          <p:nvPr>
            <p:ph type="title"/>
          </p:nvPr>
        </p:nvSpPr>
        <p:spPr>
          <a:xfrm>
            <a:off x="711200" y="547688"/>
            <a:ext cx="16319500" cy="1989137"/>
          </a:xfrm>
        </p:spPr>
        <p:txBody>
          <a:bodyPr>
            <a:noAutofit/>
          </a:bodyPr>
          <a:lstStyle/>
          <a:p>
            <a:r>
              <a:rPr lang="en-US" sz="5000" b="1" dirty="0">
                <a:solidFill>
                  <a:schemeClr val="tx2"/>
                </a:solidFill>
              </a:rPr>
              <a:t>Aggregation of Topic-level Sentiment Distribution Analysis</a:t>
            </a:r>
            <a:br>
              <a:rPr lang="en-US" sz="5000" dirty="0">
                <a:solidFill>
                  <a:schemeClr val="tx2"/>
                </a:solidFill>
              </a:rPr>
            </a:br>
            <a:r>
              <a:rPr lang="en-US" sz="3000" dirty="0">
                <a:solidFill>
                  <a:schemeClr val="tx2"/>
                </a:solidFill>
              </a:rPr>
              <a:t>Component 3 - Data Analysis</a:t>
            </a:r>
            <a:endParaRPr lang="en-US" sz="3000" dirty="0">
              <a:solidFill>
                <a:schemeClr val="tx2"/>
              </a:solidFill>
              <a:latin typeface="Montserrat" pitchFamily="34" charset="0"/>
              <a:ea typeface="Montserrat" pitchFamily="34" charset="-122"/>
              <a:cs typeface="Montserrat" pitchFamily="34" charset="-120"/>
            </a:endParaRPr>
          </a:p>
        </p:txBody>
      </p:sp>
      <p:sp>
        <p:nvSpPr>
          <p:cNvPr id="11" name="TextBox 10">
            <a:extLst>
              <a:ext uri="{FF2B5EF4-FFF2-40B4-BE49-F238E27FC236}">
                <a16:creationId xmlns:a16="http://schemas.microsoft.com/office/drawing/2014/main" id="{94A7938E-D128-DCBB-D64E-72EF9D4073D2}"/>
              </a:ext>
            </a:extLst>
          </p:cNvPr>
          <p:cNvSpPr txBox="1"/>
          <p:nvPr/>
        </p:nvSpPr>
        <p:spPr>
          <a:xfrm>
            <a:off x="692486" y="2727156"/>
            <a:ext cx="4459705" cy="7017306"/>
          </a:xfrm>
          <a:prstGeom prst="rect">
            <a:avLst/>
          </a:prstGeom>
          <a:noFill/>
        </p:spPr>
        <p:txBody>
          <a:bodyPr wrap="square" rtlCol="0">
            <a:spAutoFit/>
          </a:bodyPr>
          <a:lstStyle/>
          <a:p>
            <a:r>
              <a:rPr lang="en-US" sz="2400" b="1" dirty="0">
                <a:solidFill>
                  <a:schemeClr val="tx2"/>
                </a:solidFill>
              </a:rPr>
              <a:t>Topic 0 Top Keywords:</a:t>
            </a:r>
          </a:p>
          <a:p>
            <a:pPr marL="285750" indent="-285750">
              <a:buFont typeface="Arial" panose="020B0604020202020204" pitchFamily="34" charset="0"/>
              <a:buChar char="•"/>
            </a:pPr>
            <a:r>
              <a:rPr lang="en-US" dirty="0"/>
              <a:t>“health information”</a:t>
            </a:r>
          </a:p>
          <a:p>
            <a:pPr marL="285750" indent="-285750">
              <a:buFont typeface="Arial" panose="020B0604020202020204" pitchFamily="34" charset="0"/>
              <a:buChar char="•"/>
            </a:pPr>
            <a:r>
              <a:rPr lang="en-US" dirty="0"/>
              <a:t>“secure message”</a:t>
            </a:r>
          </a:p>
          <a:p>
            <a:pPr marL="285750" indent="-285750">
              <a:buFont typeface="Arial" panose="020B0604020202020204" pitchFamily="34" charset="0"/>
              <a:buChar char="•"/>
            </a:pPr>
            <a:r>
              <a:rPr lang="en-US" dirty="0"/>
              <a:t>”improve patient”</a:t>
            </a:r>
          </a:p>
          <a:p>
            <a:pPr marL="285750" indent="-285750">
              <a:buFont typeface="Arial" panose="020B0604020202020204" pitchFamily="34" charset="0"/>
              <a:buChar char="•"/>
            </a:pPr>
            <a:r>
              <a:rPr lang="en-US" dirty="0"/>
              <a:t>“oncology nurse”</a:t>
            </a:r>
            <a:br>
              <a:rPr lang="en-US" sz="2200" dirty="0">
                <a:solidFill>
                  <a:schemeClr val="tx2"/>
                </a:solidFill>
              </a:rPr>
            </a:br>
            <a:endParaRPr lang="en-US" sz="2200" dirty="0">
              <a:solidFill>
                <a:schemeClr val="tx2"/>
              </a:solidFill>
            </a:endParaRPr>
          </a:p>
          <a:p>
            <a:r>
              <a:rPr lang="en-US" sz="2400" b="1" dirty="0">
                <a:solidFill>
                  <a:schemeClr val="tx2"/>
                </a:solidFill>
              </a:rPr>
              <a:t>Topic 1 Top Keywords:</a:t>
            </a:r>
          </a:p>
          <a:p>
            <a:pPr marL="285750" indent="-285750">
              <a:buFont typeface="Arial" panose="020B0604020202020204" pitchFamily="34" charset="0"/>
              <a:buChar char="•"/>
            </a:pPr>
            <a:r>
              <a:rPr lang="en-US" dirty="0"/>
              <a:t>“patient support person”</a:t>
            </a:r>
          </a:p>
          <a:p>
            <a:pPr marL="285750" indent="-285750">
              <a:buFont typeface="Arial" panose="020B0604020202020204" pitchFamily="34" charset="0"/>
              <a:buChar char="•"/>
            </a:pPr>
            <a:r>
              <a:rPr lang="en-US" dirty="0"/>
              <a:t>“cancer survivor”</a:t>
            </a:r>
          </a:p>
          <a:p>
            <a:pPr marL="285750" indent="-285750">
              <a:buFont typeface="Arial" panose="020B0604020202020204" pitchFamily="34" charset="0"/>
              <a:buChar char="•"/>
            </a:pPr>
            <a:r>
              <a:rPr lang="en-US" dirty="0"/>
              <a:t>“support person”</a:t>
            </a:r>
          </a:p>
          <a:p>
            <a:pPr marL="285750" indent="-285750">
              <a:buFont typeface="Arial" panose="020B0604020202020204" pitchFamily="34" charset="0"/>
              <a:buChar char="•"/>
            </a:pPr>
            <a:r>
              <a:rPr lang="en-US" dirty="0"/>
              <a:t>“experience racial discrimination”</a:t>
            </a:r>
            <a:br>
              <a:rPr lang="en-US" sz="2200" dirty="0">
                <a:solidFill>
                  <a:schemeClr val="tx2"/>
                </a:solidFill>
              </a:rPr>
            </a:br>
            <a:endParaRPr lang="en-US" sz="2200" dirty="0">
              <a:solidFill>
                <a:schemeClr val="tx2"/>
              </a:solidFill>
            </a:endParaRPr>
          </a:p>
          <a:p>
            <a:r>
              <a:rPr lang="en-US" sz="2400" b="1" dirty="0">
                <a:solidFill>
                  <a:schemeClr val="tx2"/>
                </a:solidFill>
              </a:rPr>
              <a:t>Topic 2 Top Keywords:</a:t>
            </a:r>
          </a:p>
          <a:p>
            <a:pPr marL="285750" indent="-285750">
              <a:buFont typeface="Arial" panose="020B0604020202020204" pitchFamily="34" charset="0"/>
              <a:buChar char="•"/>
            </a:pPr>
            <a:r>
              <a:rPr lang="en-US" dirty="0"/>
              <a:t>“onset exacerbation”</a:t>
            </a:r>
          </a:p>
          <a:p>
            <a:pPr marL="285750" indent="-285750">
              <a:buFont typeface="Arial" panose="020B0604020202020204" pitchFamily="34" charset="0"/>
              <a:buChar char="•"/>
            </a:pPr>
            <a:r>
              <a:rPr lang="en-US" dirty="0"/>
              <a:t>“therapeutic burden”</a:t>
            </a:r>
          </a:p>
          <a:p>
            <a:pPr marL="285750" indent="-285750">
              <a:buFont typeface="Arial" panose="020B0604020202020204" pitchFamily="34" charset="0"/>
              <a:buChar char="•"/>
            </a:pPr>
            <a:r>
              <a:rPr lang="en-US" dirty="0"/>
              <a:t>“patient </a:t>
            </a:r>
            <a:r>
              <a:rPr lang="en-US" dirty="0" err="1"/>
              <a:t>crpc</a:t>
            </a:r>
            <a:r>
              <a:rPr lang="en-US" dirty="0"/>
              <a:t>”</a:t>
            </a:r>
          </a:p>
          <a:p>
            <a:pPr marL="285750" indent="-285750">
              <a:buFont typeface="Arial" panose="020B0604020202020204" pitchFamily="34" charset="0"/>
              <a:buChar char="•"/>
            </a:pPr>
            <a:r>
              <a:rPr lang="en-US" dirty="0"/>
              <a:t>“drug product”</a:t>
            </a:r>
            <a:br>
              <a:rPr lang="en-US" sz="2200" dirty="0">
                <a:solidFill>
                  <a:schemeClr val="tx2"/>
                </a:solidFill>
              </a:rPr>
            </a:br>
            <a:endParaRPr lang="en-US" sz="2200" dirty="0">
              <a:solidFill>
                <a:schemeClr val="tx2"/>
              </a:solidFill>
            </a:endParaRPr>
          </a:p>
          <a:p>
            <a:r>
              <a:rPr lang="en-US" sz="2400" b="1" dirty="0">
                <a:solidFill>
                  <a:schemeClr val="tx2"/>
                </a:solidFill>
              </a:rPr>
              <a:t>Topic 3 Top Keywords:</a:t>
            </a:r>
          </a:p>
          <a:p>
            <a:pPr marL="285750" indent="-285750">
              <a:buFont typeface="Arial" panose="020B0604020202020204" pitchFamily="34" charset="0"/>
              <a:buChar char="•"/>
            </a:pPr>
            <a:r>
              <a:rPr lang="en-US" dirty="0"/>
              <a:t>“lung cancer”</a:t>
            </a:r>
          </a:p>
          <a:p>
            <a:pPr marL="285750" indent="-285750">
              <a:buFont typeface="Arial" panose="020B0604020202020204" pitchFamily="34" charset="0"/>
              <a:buChar char="•"/>
            </a:pPr>
            <a:r>
              <a:rPr lang="en-US" dirty="0"/>
              <a:t>“acute traumatic”</a:t>
            </a:r>
          </a:p>
          <a:p>
            <a:pPr marL="285750" indent="-285750">
              <a:buFont typeface="Arial" panose="020B0604020202020204" pitchFamily="34" charset="0"/>
              <a:buChar char="•"/>
            </a:pPr>
            <a:r>
              <a:rPr lang="en-US" dirty="0"/>
              <a:t>“radiotherapy advance”</a:t>
            </a:r>
          </a:p>
          <a:p>
            <a:pPr marL="285750" indent="-285750">
              <a:buFont typeface="Arial" panose="020B0604020202020204" pitchFamily="34" charset="0"/>
              <a:buChar char="•"/>
            </a:pPr>
            <a:r>
              <a:rPr lang="en-US" dirty="0"/>
              <a:t>“mitigate risk adverse”</a:t>
            </a:r>
            <a:endParaRPr lang="en-US" sz="2200" dirty="0">
              <a:solidFill>
                <a:schemeClr val="tx2"/>
              </a:solidFill>
            </a:endParaRPr>
          </a:p>
        </p:txBody>
      </p:sp>
      <p:pic>
        <p:nvPicPr>
          <p:cNvPr id="4" name="Picture 3" descr="A graph of a graph showing the average confidence scores&#10;&#10;AI-generated content may be incorrect.">
            <a:extLst>
              <a:ext uri="{FF2B5EF4-FFF2-40B4-BE49-F238E27FC236}">
                <a16:creationId xmlns:a16="http://schemas.microsoft.com/office/drawing/2014/main" id="{17BD7B9F-EF7B-DB3D-D05E-C94AED56A53A}"/>
              </a:ext>
            </a:extLst>
          </p:cNvPr>
          <p:cNvPicPr>
            <a:picLocks noChangeAspect="1"/>
          </p:cNvPicPr>
          <p:nvPr/>
        </p:nvPicPr>
        <p:blipFill>
          <a:blip r:embed="rId3"/>
          <a:srcRect l="1370" t="2956" r="2803" b="25199"/>
          <a:stretch>
            <a:fillRect/>
          </a:stretch>
        </p:blipFill>
        <p:spPr>
          <a:xfrm>
            <a:off x="4673600" y="2797839"/>
            <a:ext cx="13349176" cy="5838161"/>
          </a:xfrm>
          <a:prstGeom prst="rect">
            <a:avLst/>
          </a:prstGeom>
        </p:spPr>
      </p:pic>
      <p:pic>
        <p:nvPicPr>
          <p:cNvPr id="5" name="Picture 4" descr="A close up of a logo&#10;&#10;AI-generated content may be incorrect.">
            <a:extLst>
              <a:ext uri="{FF2B5EF4-FFF2-40B4-BE49-F238E27FC236}">
                <a16:creationId xmlns:a16="http://schemas.microsoft.com/office/drawing/2014/main" id="{D33DC44F-9146-C615-F19D-796E6E169A06}"/>
              </a:ext>
            </a:extLst>
          </p:cNvPr>
          <p:cNvPicPr>
            <a:picLocks noChangeAspect="1"/>
          </p:cNvPicPr>
          <p:nvPr/>
        </p:nvPicPr>
        <p:blipFill>
          <a:blip r:embed="rId4"/>
          <a:stretch>
            <a:fillRect/>
          </a:stretch>
        </p:blipFill>
        <p:spPr>
          <a:xfrm>
            <a:off x="11137345" y="8514681"/>
            <a:ext cx="822960" cy="382089"/>
          </a:xfrm>
          <a:prstGeom prst="rect">
            <a:avLst/>
          </a:prstGeom>
        </p:spPr>
      </p:pic>
    </p:spTree>
    <p:extLst>
      <p:ext uri="{BB962C8B-B14F-4D97-AF65-F5344CB8AC3E}">
        <p14:creationId xmlns:p14="http://schemas.microsoft.com/office/powerpoint/2010/main" val="1990158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70AC0B-4763-734C-3750-0CA1664B3CF3}"/>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CF1262-6EFD-3E3D-24BB-C59949EE8784}"/>
              </a:ext>
            </a:extLst>
          </p:cNvPr>
          <p:cNvSpPr>
            <a:spLocks noGrp="1"/>
          </p:cNvSpPr>
          <p:nvPr>
            <p:ph idx="1"/>
          </p:nvPr>
        </p:nvSpPr>
        <p:spPr>
          <a:xfrm>
            <a:off x="433138" y="689811"/>
            <a:ext cx="8486273" cy="9272336"/>
          </a:xfrm>
        </p:spPr>
        <p:txBody>
          <a:bodyPr>
            <a:noAutofit/>
          </a:bodyPr>
          <a:lstStyle/>
          <a:p>
            <a:pPr marL="0" indent="0">
              <a:buNone/>
            </a:pPr>
            <a:r>
              <a:rPr lang="en-US" sz="3000" b="1" dirty="0">
                <a:solidFill>
                  <a:schemeClr val="tx2"/>
                </a:solidFill>
              </a:rPr>
              <a:t>Project Insights and Lessons Learned</a:t>
            </a:r>
            <a:endParaRPr lang="en-US" sz="3000" dirty="0">
              <a:solidFill>
                <a:schemeClr val="tx2"/>
              </a:solidFill>
            </a:endParaRPr>
          </a:p>
          <a:p>
            <a:pPr lvl="1"/>
            <a:r>
              <a:rPr lang="en-US" sz="2800" b="1" dirty="0" err="1">
                <a:solidFill>
                  <a:schemeClr val="tx2"/>
                </a:solidFill>
              </a:rPr>
              <a:t>xDD</a:t>
            </a:r>
            <a:r>
              <a:rPr lang="en-US" sz="2800" dirty="0">
                <a:solidFill>
                  <a:schemeClr val="tx2"/>
                </a:solidFill>
              </a:rPr>
              <a:t> </a:t>
            </a:r>
            <a:r>
              <a:rPr lang="en-US" sz="2800" b="1" dirty="0">
                <a:solidFill>
                  <a:schemeClr val="tx2"/>
                </a:solidFill>
              </a:rPr>
              <a:t>streamlines discovery </a:t>
            </a:r>
            <a:r>
              <a:rPr lang="en-US" sz="2800" dirty="0">
                <a:solidFill>
                  <a:schemeClr val="tx2"/>
                </a:solidFill>
              </a:rPr>
              <a:t>of related studies and automates </a:t>
            </a:r>
            <a:r>
              <a:rPr lang="en-US" sz="2800" b="1" dirty="0">
                <a:solidFill>
                  <a:schemeClr val="tx2"/>
                </a:solidFill>
              </a:rPr>
              <a:t>retrieval of publication metadata </a:t>
            </a:r>
          </a:p>
          <a:p>
            <a:pPr lvl="1"/>
            <a:r>
              <a:rPr lang="en-US" sz="2800" dirty="0">
                <a:solidFill>
                  <a:schemeClr val="tx2"/>
                </a:solidFill>
              </a:rPr>
              <a:t>Capturing </a:t>
            </a:r>
            <a:r>
              <a:rPr lang="en-US" sz="2800" b="1" dirty="0">
                <a:solidFill>
                  <a:schemeClr val="tx2"/>
                </a:solidFill>
              </a:rPr>
              <a:t>full-text articles remains challenging</a:t>
            </a:r>
            <a:r>
              <a:rPr lang="en-US" sz="2800" dirty="0">
                <a:solidFill>
                  <a:schemeClr val="tx2"/>
                </a:solidFill>
              </a:rPr>
              <a:t>, due to publisher paywalls and inconsistent website structures </a:t>
            </a:r>
          </a:p>
          <a:p>
            <a:pPr lvl="1"/>
            <a:r>
              <a:rPr lang="en-US" sz="2800" b="1" dirty="0">
                <a:solidFill>
                  <a:schemeClr val="tx2"/>
                </a:solidFill>
              </a:rPr>
              <a:t>Multi-word extraction </a:t>
            </a:r>
            <a:r>
              <a:rPr lang="en-US" sz="2800" dirty="0">
                <a:solidFill>
                  <a:schemeClr val="tx2"/>
                </a:solidFill>
              </a:rPr>
              <a:t>more effectively captured relevant terms</a:t>
            </a:r>
          </a:p>
          <a:p>
            <a:pPr lvl="1"/>
            <a:r>
              <a:rPr lang="en-US" sz="2800" dirty="0">
                <a:solidFill>
                  <a:schemeClr val="tx2"/>
                </a:solidFill>
              </a:rPr>
              <a:t>A</a:t>
            </a:r>
            <a:r>
              <a:rPr lang="en-US" sz="2800" b="1" dirty="0">
                <a:solidFill>
                  <a:schemeClr val="tx2"/>
                </a:solidFill>
              </a:rPr>
              <a:t> combined topic modeling and sentiment analysis approach</a:t>
            </a:r>
            <a:r>
              <a:rPr lang="en-US" sz="2800" dirty="0">
                <a:solidFill>
                  <a:schemeClr val="tx2"/>
                </a:solidFill>
              </a:rPr>
              <a:t> revealed both optimistic and cautionary tones in key themes</a:t>
            </a:r>
            <a:br>
              <a:rPr lang="en-US" sz="2800" b="1" dirty="0">
                <a:solidFill>
                  <a:schemeClr val="tx2"/>
                </a:solidFill>
              </a:rPr>
            </a:br>
            <a:endParaRPr lang="en-US" sz="2800" b="1" dirty="0">
              <a:solidFill>
                <a:schemeClr val="tx2"/>
              </a:solidFill>
            </a:endParaRPr>
          </a:p>
          <a:p>
            <a:pPr marL="0" indent="0">
              <a:buNone/>
            </a:pPr>
            <a:r>
              <a:rPr lang="en-US" sz="3000" b="1" dirty="0">
                <a:solidFill>
                  <a:schemeClr val="tx2"/>
                </a:solidFill>
              </a:rPr>
              <a:t>Future Improvements</a:t>
            </a:r>
            <a:endParaRPr lang="en-US" sz="3000" dirty="0">
              <a:solidFill>
                <a:schemeClr val="tx2"/>
              </a:solidFill>
            </a:endParaRPr>
          </a:p>
          <a:p>
            <a:pPr lvl="1"/>
            <a:r>
              <a:rPr lang="en-US" sz="2800" b="1" dirty="0">
                <a:solidFill>
                  <a:schemeClr val="tx2"/>
                </a:solidFill>
              </a:rPr>
              <a:t>Performance &amp; Monitoring</a:t>
            </a:r>
            <a:r>
              <a:rPr lang="en-US" sz="2800" dirty="0">
                <a:solidFill>
                  <a:schemeClr val="tx2"/>
                </a:solidFill>
              </a:rPr>
              <a:t>: Refined and async scraping</a:t>
            </a:r>
          </a:p>
          <a:p>
            <a:pPr lvl="1"/>
            <a:r>
              <a:rPr lang="en-US" sz="2800" b="1" dirty="0">
                <a:solidFill>
                  <a:schemeClr val="tx2"/>
                </a:solidFill>
              </a:rPr>
              <a:t>Model &amp; Research</a:t>
            </a:r>
            <a:r>
              <a:rPr lang="en-US" sz="2800" dirty="0">
                <a:solidFill>
                  <a:schemeClr val="tx2"/>
                </a:solidFill>
              </a:rPr>
              <a:t>: Recalibrate models, add temporal, cancer-type, and outcome analyses, and analyze more publication content (other than conclusions).</a:t>
            </a:r>
          </a:p>
          <a:p>
            <a:pPr lvl="1"/>
            <a:r>
              <a:rPr lang="en-US" sz="2800" b="1" dirty="0">
                <a:solidFill>
                  <a:schemeClr val="tx2"/>
                </a:solidFill>
              </a:rPr>
              <a:t>Deployment</a:t>
            </a:r>
            <a:r>
              <a:rPr lang="en-US" sz="2800" dirty="0">
                <a:solidFill>
                  <a:schemeClr val="tx2"/>
                </a:solidFill>
              </a:rPr>
              <a:t>: Migrate to a database backend</a:t>
            </a:r>
          </a:p>
        </p:txBody>
      </p:sp>
      <p:sp>
        <p:nvSpPr>
          <p:cNvPr id="30" name="Oval 2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Woman putting bandage on child">
            <a:extLst>
              <a:ext uri="{FF2B5EF4-FFF2-40B4-BE49-F238E27FC236}">
                <a16:creationId xmlns:a16="http://schemas.microsoft.com/office/drawing/2014/main" id="{5E1BF8E6-13E2-BCBD-A63A-FB8EAD27DBAF}"/>
              </a:ext>
            </a:extLst>
          </p:cNvPr>
          <p:cNvPicPr>
            <a:picLocks noChangeAspect="1"/>
          </p:cNvPicPr>
          <p:nvPr/>
        </p:nvPicPr>
        <p:blipFill>
          <a:blip r:embed="rId3"/>
          <a:srcRect l="12458" r="18458"/>
          <a:stretch>
            <a:fillRect/>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scene3d>
            <a:camera prst="orthographicFront"/>
            <a:lightRig rig="contrasting" dir="t">
              <a:rot lat="0" lon="0" rev="3000000"/>
            </a:lightRig>
          </a:scene3d>
          <a:sp3d contourW="7620">
            <a:bevelT w="95250" h="31750"/>
            <a:contourClr>
              <a:srgbClr val="333333"/>
            </a:contourClr>
          </a:sp3d>
        </p:spPr>
      </p:pic>
      <p:sp>
        <p:nvSpPr>
          <p:cNvPr id="32" name="Arc 3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1" name="Picture 10" descr="Doctor holding person's hands">
            <a:extLst>
              <a:ext uri="{FF2B5EF4-FFF2-40B4-BE49-F238E27FC236}">
                <a16:creationId xmlns:a16="http://schemas.microsoft.com/office/drawing/2014/main" id="{B2DBF0CE-A51D-B409-C9B7-D0673C22C360}"/>
              </a:ext>
            </a:extLst>
          </p:cNvPr>
          <p:cNvPicPr>
            <a:picLocks noChangeAspect="1"/>
          </p:cNvPicPr>
          <p:nvPr/>
        </p:nvPicPr>
        <p:blipFill>
          <a:blip r:embed="rId4"/>
          <a:srcRect l="17306" r="4593" b="-2"/>
          <a:stretch>
            <a:fillRect/>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23270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FE836-D792-A3E1-65EA-182A5B73B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AD7D6B-21B6-E6D6-F342-969F8359E2D6}"/>
              </a:ext>
            </a:extLst>
          </p:cNvPr>
          <p:cNvSpPr>
            <a:spLocks noGrp="1"/>
          </p:cNvSpPr>
          <p:nvPr>
            <p:ph type="title"/>
          </p:nvPr>
        </p:nvSpPr>
        <p:spPr/>
        <p:txBody>
          <a:bodyPr>
            <a:normAutofit/>
          </a:bodyPr>
          <a:lstStyle/>
          <a:p>
            <a:r>
              <a:rPr lang="en-US" sz="6000" b="1" dirty="0">
                <a:solidFill>
                  <a:schemeClr val="tx2"/>
                </a:solidFill>
              </a:rPr>
              <a:t>Conclusion</a:t>
            </a:r>
            <a:endParaRPr lang="en-US" sz="6000" dirty="0">
              <a:solidFill>
                <a:schemeClr val="tx2"/>
              </a:solidFill>
            </a:endParaRPr>
          </a:p>
        </p:txBody>
      </p:sp>
      <p:graphicFrame>
        <p:nvGraphicFramePr>
          <p:cNvPr id="4" name="Content Placeholder 3">
            <a:extLst>
              <a:ext uri="{FF2B5EF4-FFF2-40B4-BE49-F238E27FC236}">
                <a16:creationId xmlns:a16="http://schemas.microsoft.com/office/drawing/2014/main" id="{5038CD38-FD2B-753E-D9AD-A6C3AE2516A9}"/>
              </a:ext>
            </a:extLst>
          </p:cNvPr>
          <p:cNvGraphicFramePr>
            <a:graphicFrameLocks noGrp="1"/>
          </p:cNvGraphicFramePr>
          <p:nvPr>
            <p:ph idx="1"/>
            <p:extLst>
              <p:ext uri="{D42A27DB-BD31-4B8C-83A1-F6EECF244321}">
                <p14:modId xmlns:p14="http://schemas.microsoft.com/office/powerpoint/2010/main" val="1791479887"/>
              </p:ext>
            </p:extLst>
          </p:nvPr>
        </p:nvGraphicFramePr>
        <p:xfrm>
          <a:off x="1257300" y="2181726"/>
          <a:ext cx="15773400" cy="7084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ounded Rectangle 24">
            <a:extLst>
              <a:ext uri="{FF2B5EF4-FFF2-40B4-BE49-F238E27FC236}">
                <a16:creationId xmlns:a16="http://schemas.microsoft.com/office/drawing/2014/main" id="{3D2F3D96-73E3-B98C-5F84-1FC7B33B73B7}"/>
              </a:ext>
            </a:extLst>
          </p:cNvPr>
          <p:cNvSpPr/>
          <p:nvPr/>
        </p:nvSpPr>
        <p:spPr>
          <a:xfrm>
            <a:off x="1339516" y="2253917"/>
            <a:ext cx="3264567" cy="1451809"/>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4AC5D41-353B-46D3-6223-A54048AA4C38}"/>
              </a:ext>
            </a:extLst>
          </p:cNvPr>
          <p:cNvSpPr/>
          <p:nvPr/>
        </p:nvSpPr>
        <p:spPr>
          <a:xfrm>
            <a:off x="1275347" y="4042611"/>
            <a:ext cx="3360821" cy="152400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5F71F07B-AB81-28CC-82ED-32B0160FD0AB}"/>
              </a:ext>
            </a:extLst>
          </p:cNvPr>
          <p:cNvSpPr/>
          <p:nvPr/>
        </p:nvSpPr>
        <p:spPr>
          <a:xfrm>
            <a:off x="1283368" y="7716253"/>
            <a:ext cx="3336757" cy="1491915"/>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3CF240A7-48D8-04D1-1DE3-FB07C60F2C65}"/>
              </a:ext>
            </a:extLst>
          </p:cNvPr>
          <p:cNvSpPr/>
          <p:nvPr/>
        </p:nvSpPr>
        <p:spPr>
          <a:xfrm>
            <a:off x="1267326" y="5903495"/>
            <a:ext cx="3400927" cy="1507958"/>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Clipboard Checked with solid fill">
            <a:extLst>
              <a:ext uri="{FF2B5EF4-FFF2-40B4-BE49-F238E27FC236}">
                <a16:creationId xmlns:a16="http://schemas.microsoft.com/office/drawing/2014/main" id="{6D4D9A09-5A35-0426-E8A0-51CDA9444F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70094" y="2231859"/>
            <a:ext cx="1554480" cy="1554480"/>
          </a:xfrm>
          <a:prstGeom prst="rect">
            <a:avLst/>
          </a:prstGeom>
        </p:spPr>
      </p:pic>
      <p:pic>
        <p:nvPicPr>
          <p:cNvPr id="40" name="Graphic 39" descr="Magnifying glass with solid fill">
            <a:extLst>
              <a:ext uri="{FF2B5EF4-FFF2-40B4-BE49-F238E27FC236}">
                <a16:creationId xmlns:a16="http://schemas.microsoft.com/office/drawing/2014/main" id="{D10B4EB7-FBAD-27B5-F29A-ADF3D03C34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70094" y="4060662"/>
            <a:ext cx="1554480" cy="1554480"/>
          </a:xfrm>
          <a:prstGeom prst="rect">
            <a:avLst/>
          </a:prstGeom>
        </p:spPr>
      </p:pic>
      <p:pic>
        <p:nvPicPr>
          <p:cNvPr id="42" name="Graphic 41" descr="Ripple with solid fill">
            <a:extLst>
              <a:ext uri="{FF2B5EF4-FFF2-40B4-BE49-F238E27FC236}">
                <a16:creationId xmlns:a16="http://schemas.microsoft.com/office/drawing/2014/main" id="{BB910766-D216-654C-7B8D-C390E21004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70094" y="5857375"/>
            <a:ext cx="1554480" cy="1554480"/>
          </a:xfrm>
          <a:prstGeom prst="rect">
            <a:avLst/>
          </a:prstGeom>
        </p:spPr>
      </p:pic>
      <p:pic>
        <p:nvPicPr>
          <p:cNvPr id="44" name="Graphic 43" descr="Recycle with solid fill">
            <a:extLst>
              <a:ext uri="{FF2B5EF4-FFF2-40B4-BE49-F238E27FC236}">
                <a16:creationId xmlns:a16="http://schemas.microsoft.com/office/drawing/2014/main" id="{44DE2119-5CCF-AB64-A810-7080A0FED7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70094" y="7686175"/>
            <a:ext cx="1554480" cy="1554480"/>
          </a:xfrm>
          <a:prstGeom prst="rect">
            <a:avLst/>
          </a:prstGeom>
        </p:spPr>
      </p:pic>
    </p:spTree>
    <p:extLst>
      <p:ext uri="{BB962C8B-B14F-4D97-AF65-F5344CB8AC3E}">
        <p14:creationId xmlns:p14="http://schemas.microsoft.com/office/powerpoint/2010/main" val="100230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C9B26-CD77-24AB-C07E-8606F722D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4CC58-EE59-A1F8-4B1D-B4481670A6F6}"/>
              </a:ext>
            </a:extLst>
          </p:cNvPr>
          <p:cNvSpPr>
            <a:spLocks noGrp="1"/>
          </p:cNvSpPr>
          <p:nvPr>
            <p:ph type="title"/>
          </p:nvPr>
        </p:nvSpPr>
        <p:spPr/>
        <p:txBody>
          <a:bodyPr>
            <a:normAutofit/>
          </a:bodyPr>
          <a:lstStyle/>
          <a:p>
            <a:r>
              <a:rPr lang="en-US" sz="5000" b="1" dirty="0">
                <a:solidFill>
                  <a:schemeClr val="tx2"/>
                </a:solidFill>
                <a:latin typeface="Arial" panose="020B0604020202020204" pitchFamily="34" charset="0"/>
                <a:ea typeface="Montserrat" pitchFamily="34" charset="-122"/>
                <a:cs typeface="Arial" panose="020B0604020202020204" pitchFamily="34" charset="0"/>
              </a:rPr>
              <a:t>References</a:t>
            </a:r>
            <a:endParaRPr lang="en-US" sz="5000" b="1" dirty="0">
              <a:solidFill>
                <a:schemeClr val="tx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1C4328-FD48-1238-0870-EDCE155D95D5}"/>
              </a:ext>
            </a:extLst>
          </p:cNvPr>
          <p:cNvSpPr>
            <a:spLocks noGrp="1"/>
          </p:cNvSpPr>
          <p:nvPr>
            <p:ph idx="1"/>
          </p:nvPr>
        </p:nvSpPr>
        <p:spPr>
          <a:xfrm>
            <a:off x="1257300" y="2245895"/>
            <a:ext cx="15773400" cy="7020343"/>
          </a:xfrm>
        </p:spPr>
        <p:txBody>
          <a:bodyPr>
            <a:normAutofit/>
          </a:bodyPr>
          <a:lstStyle/>
          <a:p>
            <a:pPr>
              <a:lnSpc>
                <a:spcPct val="100000"/>
              </a:lnSpc>
            </a:pPr>
            <a:r>
              <a:rPr lang="en-US" sz="2400" dirty="0">
                <a:solidFill>
                  <a:schemeClr val="tx2"/>
                </a:solidFill>
              </a:rPr>
              <a:t>Becker, C., et al. Interventions to Improve Communication at Hospital Discharge and Rates of Readmission: A Systematic Review and Meta-analysis. JAMA network open vol. 4,8 e2119346. (2021), https://</a:t>
            </a:r>
            <a:r>
              <a:rPr lang="en-US" sz="2400" dirty="0" err="1">
                <a:solidFill>
                  <a:schemeClr val="tx2"/>
                </a:solidFill>
              </a:rPr>
              <a:t>doi.org</a:t>
            </a:r>
            <a:r>
              <a:rPr lang="en-US" sz="2400" dirty="0">
                <a:solidFill>
                  <a:schemeClr val="tx2"/>
                </a:solidFill>
              </a:rPr>
              <a:t>/10.1001/jamanetworkopen.2021.19346.</a:t>
            </a:r>
          </a:p>
          <a:p>
            <a:pPr>
              <a:lnSpc>
                <a:spcPct val="100000"/>
              </a:lnSpc>
            </a:pPr>
            <a:r>
              <a:rPr lang="en-US" sz="2400" dirty="0">
                <a:solidFill>
                  <a:schemeClr val="tx2"/>
                </a:solidFill>
              </a:rPr>
              <a:t>Krist, A.H., et al. “Engaging Patients in Decision-Making and Behavior Change to Promote Prevention.” Studies in health technology and informatics vol. 240 (2017), https://pmc.ncbi.nlm.nih.gov/articles/PMC6996004/. </a:t>
            </a:r>
          </a:p>
          <a:p>
            <a:pPr>
              <a:lnSpc>
                <a:spcPct val="100000"/>
              </a:lnSpc>
            </a:pPr>
            <a:r>
              <a:rPr lang="en-US" sz="2400" dirty="0">
                <a:solidFill>
                  <a:schemeClr val="tx2"/>
                </a:solidFill>
              </a:rPr>
              <a:t>Links, M.J., et al. Finding common ground: meta-synthesis of communication frameworks found in patient communication, supervision and simulation literature. BMC Med Educ 20, 45 (2020). https://</a:t>
            </a:r>
            <a:r>
              <a:rPr lang="en-US" sz="2400" dirty="0" err="1">
                <a:solidFill>
                  <a:schemeClr val="tx2"/>
                </a:solidFill>
              </a:rPr>
              <a:t>doi.org</a:t>
            </a:r>
            <a:r>
              <a:rPr lang="en-US" sz="2400" dirty="0">
                <a:solidFill>
                  <a:schemeClr val="tx2"/>
                </a:solidFill>
              </a:rPr>
              <a:t>/10.1186/s12909-019-1922-2.</a:t>
            </a:r>
          </a:p>
          <a:p>
            <a:pPr>
              <a:lnSpc>
                <a:spcPct val="100000"/>
              </a:lnSpc>
            </a:pPr>
            <a:r>
              <a:rPr lang="en-US" sz="2400" dirty="0">
                <a:solidFill>
                  <a:schemeClr val="tx2"/>
                </a:solidFill>
              </a:rPr>
              <a:t>Peters, S.E., et al. </a:t>
            </a:r>
            <a:r>
              <a:rPr lang="en-US" sz="2400" dirty="0" err="1">
                <a:solidFill>
                  <a:schemeClr val="tx2"/>
                </a:solidFill>
              </a:rPr>
              <a:t>xDD</a:t>
            </a:r>
            <a:r>
              <a:rPr lang="en-US" sz="2400" dirty="0">
                <a:solidFill>
                  <a:schemeClr val="tx2"/>
                </a:solidFill>
              </a:rPr>
              <a:t>: About. (2025), https://</a:t>
            </a:r>
            <a:r>
              <a:rPr lang="en-US" sz="2400" dirty="0" err="1">
                <a:solidFill>
                  <a:schemeClr val="tx2"/>
                </a:solidFill>
              </a:rPr>
              <a:t>geodeepdive.org</a:t>
            </a:r>
            <a:r>
              <a:rPr lang="en-US" sz="2400" dirty="0">
                <a:solidFill>
                  <a:schemeClr val="tx2"/>
                </a:solidFill>
              </a:rPr>
              <a:t>/</a:t>
            </a:r>
            <a:r>
              <a:rPr lang="en-US" sz="2400" dirty="0" err="1">
                <a:solidFill>
                  <a:schemeClr val="tx2"/>
                </a:solidFill>
              </a:rPr>
              <a:t>about.html</a:t>
            </a:r>
            <a:r>
              <a:rPr lang="en-US" sz="2400" dirty="0">
                <a:solidFill>
                  <a:schemeClr val="tx2"/>
                </a:solidFill>
              </a:rPr>
              <a:t>.</a:t>
            </a:r>
          </a:p>
          <a:p>
            <a:pPr>
              <a:lnSpc>
                <a:spcPct val="100000"/>
              </a:lnSpc>
            </a:pPr>
            <a:r>
              <a:rPr lang="en-US" sz="2400" dirty="0" err="1">
                <a:solidFill>
                  <a:schemeClr val="tx2"/>
                </a:solidFill>
              </a:rPr>
              <a:t>Sharkiya</a:t>
            </a:r>
            <a:r>
              <a:rPr lang="en-US" sz="2400" dirty="0">
                <a:solidFill>
                  <a:schemeClr val="tx2"/>
                </a:solidFill>
              </a:rPr>
              <a:t>, S.H., Quality communication can improve patient-</a:t>
            </a:r>
            <a:r>
              <a:rPr lang="en-US" sz="2400" dirty="0" err="1">
                <a:solidFill>
                  <a:schemeClr val="tx2"/>
                </a:solidFill>
              </a:rPr>
              <a:t>centred</a:t>
            </a:r>
            <a:r>
              <a:rPr lang="en-US" sz="2400" dirty="0">
                <a:solidFill>
                  <a:schemeClr val="tx2"/>
                </a:solidFill>
              </a:rPr>
              <a:t> health outcomes among older patients: a rapid review. BMC Health Serv Res 23, 886 (2023). https://</a:t>
            </a:r>
            <a:r>
              <a:rPr lang="en-US" sz="2400" dirty="0" err="1">
                <a:solidFill>
                  <a:schemeClr val="tx2"/>
                </a:solidFill>
              </a:rPr>
              <a:t>doi.org</a:t>
            </a:r>
            <a:r>
              <a:rPr lang="en-US" sz="2400" dirty="0">
                <a:solidFill>
                  <a:schemeClr val="tx2"/>
                </a:solidFill>
              </a:rPr>
              <a:t>/10.1186/s12913-023-09869-8.</a:t>
            </a:r>
          </a:p>
          <a:p>
            <a:pPr>
              <a:lnSpc>
                <a:spcPct val="100000"/>
              </a:lnSpc>
            </a:pPr>
            <a:r>
              <a:rPr lang="en-US" sz="2400" dirty="0">
                <a:solidFill>
                  <a:schemeClr val="tx2"/>
                </a:solidFill>
              </a:rPr>
              <a:t>van Dinter, R., et al. A decision support system for automating document retrieval and citation screening, Expert Systems with Applications, (2021), https://doi.org/10.1016/j.eswa.2021.115261.</a:t>
            </a:r>
          </a:p>
          <a:p>
            <a:pPr>
              <a:lnSpc>
                <a:spcPct val="100000"/>
              </a:lnSpc>
            </a:pPr>
            <a:r>
              <a:rPr lang="en-US" sz="2400" dirty="0">
                <a:solidFill>
                  <a:schemeClr val="tx2"/>
                </a:solidFill>
              </a:rPr>
              <a:t>All images and icons used in the presentation were sourced from PowerPoint.</a:t>
            </a:r>
          </a:p>
        </p:txBody>
      </p:sp>
    </p:spTree>
    <p:extLst>
      <p:ext uri="{BB962C8B-B14F-4D97-AF65-F5344CB8AC3E}">
        <p14:creationId xmlns:p14="http://schemas.microsoft.com/office/powerpoint/2010/main" val="698420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48EF-D33D-B75F-6686-041E1724F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8D24F-AD7F-2EC8-9749-1D15121A4E83}"/>
              </a:ext>
            </a:extLst>
          </p:cNvPr>
          <p:cNvSpPr>
            <a:spLocks noGrp="1"/>
          </p:cNvSpPr>
          <p:nvPr>
            <p:ph type="title"/>
          </p:nvPr>
        </p:nvSpPr>
        <p:spPr/>
        <p:txBody>
          <a:bodyPr>
            <a:normAutofit/>
          </a:bodyPr>
          <a:lstStyle/>
          <a:p>
            <a:r>
              <a:rPr lang="en-US" sz="5000" b="1" dirty="0">
                <a:solidFill>
                  <a:schemeClr val="tx2"/>
                </a:solidFill>
                <a:latin typeface="Arial" panose="020B0604020202020204" pitchFamily="34" charset="0"/>
                <a:ea typeface="Montserrat" pitchFamily="34" charset="-122"/>
                <a:cs typeface="Arial" panose="020B0604020202020204" pitchFamily="34" charset="0"/>
              </a:rPr>
              <a:t>Thank you!</a:t>
            </a:r>
            <a:endParaRPr lang="en-US" sz="50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31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C939813-FD2C-3557-17FF-AC65A9680312}"/>
              </a:ext>
            </a:extLst>
          </p:cNvPr>
          <p:cNvSpPr>
            <a:spLocks noGrp="1"/>
          </p:cNvSpPr>
          <p:nvPr>
            <p:ph type="title"/>
          </p:nvPr>
        </p:nvSpPr>
        <p:spPr>
          <a:xfrm>
            <a:off x="1257300" y="547687"/>
            <a:ext cx="8090041" cy="1988345"/>
          </a:xfrm>
        </p:spPr>
        <p:txBody>
          <a:bodyPr>
            <a:normAutofit/>
          </a:bodyPr>
          <a:lstStyle/>
          <a:p>
            <a:r>
              <a:rPr lang="en-US" sz="6000" b="1" dirty="0">
                <a:solidFill>
                  <a:schemeClr val="tx2"/>
                </a:solidFill>
              </a:rPr>
              <a:t>Overview</a:t>
            </a:r>
          </a:p>
        </p:txBody>
      </p:sp>
      <p:pic>
        <p:nvPicPr>
          <p:cNvPr id="7" name="Picture 6">
            <a:extLst>
              <a:ext uri="{FF2B5EF4-FFF2-40B4-BE49-F238E27FC236}">
                <a16:creationId xmlns:a16="http://schemas.microsoft.com/office/drawing/2014/main" id="{17F79B4C-171F-F588-0A03-2DAE63EED2AD}"/>
              </a:ext>
            </a:extLst>
          </p:cNvPr>
          <p:cNvPicPr>
            <a:picLocks noChangeAspect="1"/>
          </p:cNvPicPr>
          <p:nvPr/>
        </p:nvPicPr>
        <p:blipFill>
          <a:blip r:embed="rId3"/>
          <a:srcRect l="17979" r="22021"/>
          <a:stretch>
            <a:fillRect/>
          </a:stretch>
        </p:blipFill>
        <p:spPr>
          <a:xfrm>
            <a:off x="9562380" y="1137771"/>
            <a:ext cx="7683357" cy="768335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9392823" y="1031733"/>
            <a:ext cx="8206720" cy="8206720"/>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72841" y="1381687"/>
            <a:ext cx="1186532" cy="11543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5AAABC60-FC22-B2B9-A6B4-001F6ADF258B}"/>
              </a:ext>
            </a:extLst>
          </p:cNvPr>
          <p:cNvGraphicFramePr>
            <a:graphicFrameLocks noGrp="1"/>
          </p:cNvGraphicFramePr>
          <p:nvPr>
            <p:ph idx="1"/>
            <p:extLst>
              <p:ext uri="{D42A27DB-BD31-4B8C-83A1-F6EECF244321}">
                <p14:modId xmlns:p14="http://schemas.microsoft.com/office/powerpoint/2010/main" val="3607584072"/>
              </p:ext>
            </p:extLst>
          </p:nvPr>
        </p:nvGraphicFramePr>
        <p:xfrm>
          <a:off x="1257300" y="2738437"/>
          <a:ext cx="8090041" cy="6527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36992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9CA522B-B9FB-65E0-B4FB-AA381ED9896F}"/>
              </a:ext>
            </a:extLst>
          </p:cNvPr>
          <p:cNvSpPr/>
          <p:nvPr/>
        </p:nvSpPr>
        <p:spPr>
          <a:xfrm>
            <a:off x="889000" y="2768600"/>
            <a:ext cx="4927600" cy="4673600"/>
          </a:xfrm>
          <a:prstGeom prst="rect">
            <a:avLst/>
          </a:prstGeom>
          <a:solidFill>
            <a:srgbClr val="156082">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D017C2E-6510-7395-7E92-2233A3D4C7F5}"/>
              </a:ext>
            </a:extLst>
          </p:cNvPr>
          <p:cNvSpPr/>
          <p:nvPr/>
        </p:nvSpPr>
        <p:spPr>
          <a:xfrm>
            <a:off x="6451600" y="3784600"/>
            <a:ext cx="4927600" cy="4826000"/>
          </a:xfrm>
          <a:prstGeom prst="rect">
            <a:avLst/>
          </a:prstGeom>
          <a:solidFill>
            <a:srgbClr val="156082">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FCC3E72-B35A-28B7-3983-8459F947484D}"/>
              </a:ext>
            </a:extLst>
          </p:cNvPr>
          <p:cNvSpPr/>
          <p:nvPr/>
        </p:nvSpPr>
        <p:spPr>
          <a:xfrm>
            <a:off x="12039600" y="4724400"/>
            <a:ext cx="5093368" cy="4470400"/>
          </a:xfrm>
          <a:prstGeom prst="rect">
            <a:avLst/>
          </a:prstGeom>
          <a:solidFill>
            <a:srgbClr val="156082">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813A0AF-AF2F-3CFC-7585-13D7D18CDB81}"/>
              </a:ext>
            </a:extLst>
          </p:cNvPr>
          <p:cNvGrpSpPr/>
          <p:nvPr/>
        </p:nvGrpSpPr>
        <p:grpSpPr>
          <a:xfrm>
            <a:off x="1018095" y="2600740"/>
            <a:ext cx="4832903" cy="5679659"/>
            <a:chOff x="6753199" y="3606468"/>
            <a:chExt cx="4832903" cy="4122446"/>
          </a:xfrm>
        </p:grpSpPr>
        <p:sp>
          <p:nvSpPr>
            <p:cNvPr id="7" name="Text 1">
              <a:extLst>
                <a:ext uri="{FF2B5EF4-FFF2-40B4-BE49-F238E27FC236}">
                  <a16:creationId xmlns:a16="http://schemas.microsoft.com/office/drawing/2014/main" id="{D0E6EE97-CBA0-ED72-AEF6-6933A34EA378}"/>
                </a:ext>
              </a:extLst>
            </p:cNvPr>
            <p:cNvSpPr/>
            <p:nvPr/>
          </p:nvSpPr>
          <p:spPr>
            <a:xfrm>
              <a:off x="6753199" y="4152333"/>
              <a:ext cx="4819650" cy="3576581"/>
            </a:xfrm>
            <a:prstGeom prst="rect">
              <a:avLst/>
            </a:prstGeom>
            <a:noFill/>
            <a:ln/>
          </p:spPr>
          <p:txBody>
            <a:bodyPr wrap="square" lIns="0" tIns="0" rIns="0" bIns="0" rtlCol="0" anchor="ctr"/>
            <a:lstStyle/>
            <a:p>
              <a:pPr>
                <a:lnSpc>
                  <a:spcPts val="3840"/>
                </a:lnSpc>
              </a:pPr>
              <a:r>
                <a:rPr lang="en-US" sz="2400" dirty="0">
                  <a:latin typeface="Arial" panose="020B0604020202020204" pitchFamily="34" charset="0"/>
                  <a:cs typeface="Arial" panose="020B0604020202020204" pitchFamily="34" charset="0"/>
                </a:rPr>
                <a:t>Patient-focused communication is vital - driving treatment adherence, boosting satisfaction, and improving health outcomes (</a:t>
              </a:r>
              <a:r>
                <a:rPr lang="en-US" sz="2400" dirty="0" err="1">
                  <a:latin typeface="Arial" panose="020B0604020202020204" pitchFamily="34" charset="0"/>
                  <a:cs typeface="Arial" panose="020B0604020202020204" pitchFamily="34" charset="0"/>
                </a:rPr>
                <a:t>Sharkiya</a:t>
              </a:r>
              <a:r>
                <a:rPr lang="en-US" sz="2400" dirty="0">
                  <a:latin typeface="Arial" panose="020B0604020202020204" pitchFamily="34" charset="0"/>
                  <a:cs typeface="Arial" panose="020B0604020202020204" pitchFamily="34" charset="0"/>
                </a:rPr>
                <a:t> (2023), </a:t>
              </a:r>
              <a:r>
                <a:rPr lang="en-US" sz="2400" dirty="0">
                  <a:solidFill>
                    <a:srgbClr val="00082A"/>
                  </a:solidFill>
                  <a:latin typeface="Arial" panose="020B0604020202020204" pitchFamily="34" charset="0"/>
                  <a:ea typeface="Open Sans" pitchFamily="34" charset="-122"/>
                  <a:cs typeface="Arial" panose="020B0604020202020204" pitchFamily="34" charset="0"/>
                </a:rPr>
                <a:t>Krist et al. (2017), Becker, C., et al. (2021)).</a:t>
              </a:r>
              <a:endParaRPr lang="en-US" sz="2400" dirty="0">
                <a:latin typeface="Arial" panose="020B0604020202020204" pitchFamily="34" charset="0"/>
                <a:cs typeface="Arial" panose="020B0604020202020204" pitchFamily="34" charset="0"/>
              </a:endParaRPr>
            </a:p>
          </p:txBody>
        </p:sp>
        <p:sp>
          <p:nvSpPr>
            <p:cNvPr id="8" name="Text 2">
              <a:extLst>
                <a:ext uri="{FF2B5EF4-FFF2-40B4-BE49-F238E27FC236}">
                  <a16:creationId xmlns:a16="http://schemas.microsoft.com/office/drawing/2014/main" id="{C6D808B5-FB5C-20F3-1499-0C247896AC1B}"/>
                </a:ext>
              </a:extLst>
            </p:cNvPr>
            <p:cNvSpPr/>
            <p:nvPr/>
          </p:nvSpPr>
          <p:spPr>
            <a:xfrm>
              <a:off x="6766452" y="4505453"/>
              <a:ext cx="4819650" cy="428625"/>
            </a:xfrm>
            <a:prstGeom prst="rect">
              <a:avLst/>
            </a:prstGeom>
            <a:noFill/>
            <a:ln/>
          </p:spPr>
          <p:txBody>
            <a:bodyPr wrap="square" lIns="0" tIns="0" rIns="0" bIns="0" rtlCol="0" anchor="ctr"/>
            <a:lstStyle/>
            <a:p>
              <a:pPr marL="0" indent="0" algn="l">
                <a:lnSpc>
                  <a:spcPts val="3240"/>
                </a:lnSpc>
                <a:buNone/>
              </a:pPr>
              <a:r>
                <a:rPr lang="en-US" sz="2700" b="1" dirty="0">
                  <a:solidFill>
                    <a:schemeClr val="tx2"/>
                  </a:solidFill>
                  <a:latin typeface="Arial" panose="020B0604020202020204" pitchFamily="34" charset="0"/>
                  <a:ea typeface="Bricolage Grotesque" pitchFamily="34" charset="-122"/>
                  <a:cs typeface="Arial" panose="020B0604020202020204" pitchFamily="34" charset="0"/>
                </a:rPr>
                <a:t>Patient-Centered Care</a:t>
              </a:r>
              <a:endParaRPr lang="en-US" sz="2700" b="1" dirty="0">
                <a:solidFill>
                  <a:schemeClr val="tx2"/>
                </a:solidFill>
                <a:latin typeface="Arial" panose="020B0604020202020204" pitchFamily="34" charset="0"/>
                <a:cs typeface="Arial" panose="020B0604020202020204" pitchFamily="34" charset="0"/>
              </a:endParaRPr>
            </a:p>
          </p:txBody>
        </p:sp>
        <p:sp>
          <p:nvSpPr>
            <p:cNvPr id="9" name="Text 3">
              <a:extLst>
                <a:ext uri="{FF2B5EF4-FFF2-40B4-BE49-F238E27FC236}">
                  <a16:creationId xmlns:a16="http://schemas.microsoft.com/office/drawing/2014/main" id="{A6CA089A-DCEE-309D-ABE1-4C8E11F6CFE9}"/>
                </a:ext>
              </a:extLst>
            </p:cNvPr>
            <p:cNvSpPr/>
            <p:nvPr/>
          </p:nvSpPr>
          <p:spPr>
            <a:xfrm>
              <a:off x="6771215" y="3606468"/>
              <a:ext cx="4810125" cy="838200"/>
            </a:xfrm>
            <a:prstGeom prst="rect">
              <a:avLst/>
            </a:prstGeom>
            <a:noFill/>
            <a:ln/>
          </p:spPr>
          <p:txBody>
            <a:bodyPr wrap="square" lIns="0" tIns="0" rIns="0" bIns="0" rtlCol="0" anchor="ctr"/>
            <a:lstStyle/>
            <a:p>
              <a:pPr marL="0" indent="0" algn="l">
                <a:lnSpc>
                  <a:spcPts val="6480"/>
                </a:lnSpc>
                <a:buNone/>
              </a:pPr>
              <a:r>
                <a:rPr lang="en-US" sz="5400" dirty="0">
                  <a:solidFill>
                    <a:schemeClr val="tx2"/>
                  </a:solidFill>
                  <a:latin typeface="Arial" panose="020B0604020202020204" pitchFamily="34" charset="0"/>
                  <a:ea typeface="Bricolage Grotesque" pitchFamily="34" charset="-122"/>
                  <a:cs typeface="Arial" panose="020B0604020202020204" pitchFamily="34" charset="0"/>
                </a:rPr>
                <a:t>1</a:t>
              </a:r>
              <a:endParaRPr lang="en-US" sz="5400" dirty="0">
                <a:solidFill>
                  <a:schemeClr val="tx2"/>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1C169111-862F-BFD1-1435-A3659D9AE865}"/>
              </a:ext>
            </a:extLst>
          </p:cNvPr>
          <p:cNvGrpSpPr/>
          <p:nvPr/>
        </p:nvGrpSpPr>
        <p:grpSpPr>
          <a:xfrm>
            <a:off x="6602947" y="3794541"/>
            <a:ext cx="4829798" cy="4707354"/>
            <a:chOff x="7322032" y="3631514"/>
            <a:chExt cx="4829798" cy="4707354"/>
          </a:xfrm>
        </p:grpSpPr>
        <p:sp>
          <p:nvSpPr>
            <p:cNvPr id="11" name="Text 6">
              <a:extLst>
                <a:ext uri="{FF2B5EF4-FFF2-40B4-BE49-F238E27FC236}">
                  <a16:creationId xmlns:a16="http://schemas.microsoft.com/office/drawing/2014/main" id="{0DCDEF2C-A119-6D31-3D8C-28AA46A7CADA}"/>
                </a:ext>
              </a:extLst>
            </p:cNvPr>
            <p:cNvSpPr/>
            <p:nvPr/>
          </p:nvSpPr>
          <p:spPr>
            <a:xfrm>
              <a:off x="7322032" y="3631514"/>
              <a:ext cx="4810125" cy="838200"/>
            </a:xfrm>
            <a:prstGeom prst="rect">
              <a:avLst/>
            </a:prstGeom>
            <a:noFill/>
            <a:ln/>
          </p:spPr>
          <p:txBody>
            <a:bodyPr wrap="square" lIns="0" tIns="0" rIns="0" bIns="0" rtlCol="0" anchor="ctr"/>
            <a:lstStyle/>
            <a:p>
              <a:pPr marL="0" indent="0" algn="l">
                <a:lnSpc>
                  <a:spcPts val="6480"/>
                </a:lnSpc>
                <a:buNone/>
              </a:pPr>
              <a:r>
                <a:rPr lang="en-US" sz="5400" dirty="0">
                  <a:solidFill>
                    <a:schemeClr val="tx2"/>
                  </a:solidFill>
                  <a:latin typeface="Arial" panose="020B0604020202020204" pitchFamily="34" charset="0"/>
                  <a:ea typeface="Bricolage Grotesque" pitchFamily="34" charset="-122"/>
                  <a:cs typeface="Arial" panose="020B0604020202020204" pitchFamily="34" charset="0"/>
                </a:rPr>
                <a:t>2</a:t>
              </a:r>
              <a:endParaRPr lang="en-US" sz="5400" dirty="0">
                <a:solidFill>
                  <a:schemeClr val="tx2"/>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5F4C305F-4D0F-D311-F8FC-E60F6A065198}"/>
                </a:ext>
              </a:extLst>
            </p:cNvPr>
            <p:cNvGrpSpPr/>
            <p:nvPr/>
          </p:nvGrpSpPr>
          <p:grpSpPr>
            <a:xfrm>
              <a:off x="7341705" y="4502535"/>
              <a:ext cx="4810125" cy="3836333"/>
              <a:chOff x="0" y="4277248"/>
              <a:chExt cx="4810125" cy="3836333"/>
            </a:xfrm>
          </p:grpSpPr>
          <p:sp>
            <p:nvSpPr>
              <p:cNvPr id="13" name="Text 7">
                <a:extLst>
                  <a:ext uri="{FF2B5EF4-FFF2-40B4-BE49-F238E27FC236}">
                    <a16:creationId xmlns:a16="http://schemas.microsoft.com/office/drawing/2014/main" id="{8CD2F086-6C85-0695-8FBB-44F9860B1CC5}"/>
                  </a:ext>
                </a:extLst>
              </p:cNvPr>
              <p:cNvSpPr/>
              <p:nvPr/>
            </p:nvSpPr>
            <p:spPr>
              <a:xfrm>
                <a:off x="0" y="4684581"/>
                <a:ext cx="4810125" cy="3429000"/>
              </a:xfrm>
              <a:prstGeom prst="rect">
                <a:avLst/>
              </a:prstGeom>
              <a:noFill/>
              <a:ln/>
            </p:spPr>
            <p:txBody>
              <a:bodyPr wrap="square" lIns="0" tIns="0" rIns="0" bIns="0" rtlCol="0" anchor="ctr"/>
              <a:lstStyle/>
              <a:p>
                <a:pPr>
                  <a:lnSpc>
                    <a:spcPts val="3840"/>
                  </a:lnSpc>
                </a:pPr>
                <a:r>
                  <a:rPr lang="en-US" sz="2400" dirty="0"/>
                  <a:t>Synthesizing evolving communication practices and associated attitudes from the rapidly expanding medical literature can be difficult, complicating efforts to uphold high-quality patient care (Links, M., et al. (2020)).</a:t>
                </a:r>
              </a:p>
            </p:txBody>
          </p:sp>
          <p:sp>
            <p:nvSpPr>
              <p:cNvPr id="14" name="Text 8">
                <a:extLst>
                  <a:ext uri="{FF2B5EF4-FFF2-40B4-BE49-F238E27FC236}">
                    <a16:creationId xmlns:a16="http://schemas.microsoft.com/office/drawing/2014/main" id="{A1C07F7F-CF5D-9E35-FB43-10AB745E9F4A}"/>
                  </a:ext>
                </a:extLst>
              </p:cNvPr>
              <p:cNvSpPr/>
              <p:nvPr/>
            </p:nvSpPr>
            <p:spPr>
              <a:xfrm>
                <a:off x="0" y="4277248"/>
                <a:ext cx="4810125" cy="428625"/>
              </a:xfrm>
              <a:prstGeom prst="rect">
                <a:avLst/>
              </a:prstGeom>
              <a:noFill/>
              <a:ln/>
            </p:spPr>
            <p:txBody>
              <a:bodyPr wrap="square" lIns="0" tIns="0" rIns="0" bIns="0" rtlCol="0" anchor="ctr"/>
              <a:lstStyle/>
              <a:p>
                <a:pPr marL="0" indent="0" algn="l">
                  <a:lnSpc>
                    <a:spcPts val="3240"/>
                  </a:lnSpc>
                  <a:buNone/>
                </a:pPr>
                <a:r>
                  <a:rPr lang="en-US" sz="2700" b="1" dirty="0">
                    <a:solidFill>
                      <a:schemeClr val="tx2"/>
                    </a:solidFill>
                    <a:latin typeface="Arial" panose="020B0604020202020204" pitchFamily="34" charset="0"/>
                    <a:ea typeface="Bricolage Grotesque" pitchFamily="34" charset="-122"/>
                    <a:cs typeface="Arial" panose="020B0604020202020204" pitchFamily="34" charset="0"/>
                  </a:rPr>
                  <a:t>Research Challenges</a:t>
                </a:r>
                <a:endParaRPr lang="en-US" sz="2700" b="1" dirty="0">
                  <a:solidFill>
                    <a:schemeClr val="tx2"/>
                  </a:solidFill>
                  <a:latin typeface="Arial" panose="020B0604020202020204" pitchFamily="34" charset="0"/>
                  <a:cs typeface="Arial" panose="020B0604020202020204" pitchFamily="34" charset="0"/>
                </a:endParaRPr>
              </a:p>
            </p:txBody>
          </p:sp>
        </p:grpSp>
      </p:grpSp>
      <p:grpSp>
        <p:nvGrpSpPr>
          <p:cNvPr id="15" name="Group 14">
            <a:extLst>
              <a:ext uri="{FF2B5EF4-FFF2-40B4-BE49-F238E27FC236}">
                <a16:creationId xmlns:a16="http://schemas.microsoft.com/office/drawing/2014/main" id="{010CC7C3-0955-2260-18D8-4AA271346578}"/>
              </a:ext>
            </a:extLst>
          </p:cNvPr>
          <p:cNvGrpSpPr/>
          <p:nvPr/>
        </p:nvGrpSpPr>
        <p:grpSpPr>
          <a:xfrm>
            <a:off x="12210094" y="4734341"/>
            <a:ext cx="4922874" cy="4505912"/>
            <a:chOff x="12417288" y="3726449"/>
            <a:chExt cx="4922874" cy="4505912"/>
          </a:xfrm>
        </p:grpSpPr>
        <p:grpSp>
          <p:nvGrpSpPr>
            <p:cNvPr id="16" name="Group 15">
              <a:extLst>
                <a:ext uri="{FF2B5EF4-FFF2-40B4-BE49-F238E27FC236}">
                  <a16:creationId xmlns:a16="http://schemas.microsoft.com/office/drawing/2014/main" id="{9E960D8C-80C2-74D7-BBF6-0BE3B990CD5B}"/>
                </a:ext>
              </a:extLst>
            </p:cNvPr>
            <p:cNvGrpSpPr/>
            <p:nvPr/>
          </p:nvGrpSpPr>
          <p:grpSpPr>
            <a:xfrm>
              <a:off x="12443791" y="4573141"/>
              <a:ext cx="4896371" cy="3659220"/>
              <a:chOff x="0" y="4361107"/>
              <a:chExt cx="4896371" cy="3659220"/>
            </a:xfrm>
          </p:grpSpPr>
          <p:sp>
            <p:nvSpPr>
              <p:cNvPr id="18" name="Text 4">
                <a:extLst>
                  <a:ext uri="{FF2B5EF4-FFF2-40B4-BE49-F238E27FC236}">
                    <a16:creationId xmlns:a16="http://schemas.microsoft.com/office/drawing/2014/main" id="{2C4136EC-5978-6B93-31A6-6CF95C71A069}"/>
                  </a:ext>
                </a:extLst>
              </p:cNvPr>
              <p:cNvSpPr/>
              <p:nvPr/>
            </p:nvSpPr>
            <p:spPr>
              <a:xfrm>
                <a:off x="1" y="4745217"/>
                <a:ext cx="4896370" cy="3275110"/>
              </a:xfrm>
              <a:prstGeom prst="rect">
                <a:avLst/>
              </a:prstGeom>
              <a:noFill/>
              <a:ln/>
            </p:spPr>
            <p:txBody>
              <a:bodyPr wrap="square" lIns="0" tIns="0" rIns="0" bIns="0" rtlCol="0" anchor="ctr"/>
              <a:lstStyle/>
              <a:p>
                <a:pPr>
                  <a:lnSpc>
                    <a:spcPts val="3840"/>
                  </a:lnSpc>
                </a:pPr>
                <a:r>
                  <a:rPr lang="en-US" sz="2400" dirty="0"/>
                  <a:t>Automation of literature harvesting and analysis, can provide clinicians, researchers, and policymakers with real-time, data-driven decision support (van Dinter, R., et al. (2021)).</a:t>
                </a:r>
              </a:p>
            </p:txBody>
          </p:sp>
          <p:sp>
            <p:nvSpPr>
              <p:cNvPr id="19" name="Text 5">
                <a:extLst>
                  <a:ext uri="{FF2B5EF4-FFF2-40B4-BE49-F238E27FC236}">
                    <a16:creationId xmlns:a16="http://schemas.microsoft.com/office/drawing/2014/main" id="{E1743FAA-C7F8-27CD-7B52-832E0304F624}"/>
                  </a:ext>
                </a:extLst>
              </p:cNvPr>
              <p:cNvSpPr/>
              <p:nvPr/>
            </p:nvSpPr>
            <p:spPr>
              <a:xfrm>
                <a:off x="0" y="4361107"/>
                <a:ext cx="4810125" cy="428625"/>
              </a:xfrm>
              <a:prstGeom prst="rect">
                <a:avLst/>
              </a:prstGeom>
              <a:noFill/>
              <a:ln/>
            </p:spPr>
            <p:txBody>
              <a:bodyPr wrap="square" lIns="0" tIns="0" rIns="0" bIns="0" rtlCol="0" anchor="ctr"/>
              <a:lstStyle/>
              <a:p>
                <a:pPr marL="0" indent="0" algn="l">
                  <a:lnSpc>
                    <a:spcPts val="3240"/>
                  </a:lnSpc>
                  <a:buNone/>
                </a:pPr>
                <a:r>
                  <a:rPr lang="en-US" sz="2700" b="1" dirty="0">
                    <a:solidFill>
                      <a:schemeClr val="tx2"/>
                    </a:solidFill>
                    <a:latin typeface="Arial" panose="020B0604020202020204" pitchFamily="34" charset="0"/>
                    <a:ea typeface="Bricolage Grotesque" pitchFamily="34" charset="-122"/>
                    <a:cs typeface="Arial" panose="020B0604020202020204" pitchFamily="34" charset="0"/>
                  </a:rPr>
                  <a:t>Automated Insights</a:t>
                </a:r>
                <a:endParaRPr lang="en-US" sz="2700" b="1" dirty="0">
                  <a:solidFill>
                    <a:schemeClr val="tx2"/>
                  </a:solidFill>
                  <a:latin typeface="Arial" panose="020B0604020202020204" pitchFamily="34" charset="0"/>
                  <a:cs typeface="Arial" panose="020B0604020202020204" pitchFamily="34" charset="0"/>
                </a:endParaRPr>
              </a:p>
            </p:txBody>
          </p:sp>
        </p:grpSp>
        <p:sp>
          <p:nvSpPr>
            <p:cNvPr id="17" name="Text 9">
              <a:extLst>
                <a:ext uri="{FF2B5EF4-FFF2-40B4-BE49-F238E27FC236}">
                  <a16:creationId xmlns:a16="http://schemas.microsoft.com/office/drawing/2014/main" id="{4181BF07-0EB2-247F-D43C-FE98727F4092}"/>
                </a:ext>
              </a:extLst>
            </p:cNvPr>
            <p:cNvSpPr/>
            <p:nvPr/>
          </p:nvSpPr>
          <p:spPr>
            <a:xfrm>
              <a:off x="12417288" y="3726449"/>
              <a:ext cx="4919558" cy="838200"/>
            </a:xfrm>
            <a:prstGeom prst="rect">
              <a:avLst/>
            </a:prstGeom>
            <a:noFill/>
            <a:ln/>
          </p:spPr>
          <p:txBody>
            <a:bodyPr wrap="square" lIns="0" tIns="0" rIns="0" bIns="0" rtlCol="0" anchor="ctr"/>
            <a:lstStyle/>
            <a:p>
              <a:pPr marL="0" indent="0" algn="l">
                <a:lnSpc>
                  <a:spcPts val="6480"/>
                </a:lnSpc>
                <a:buNone/>
              </a:pPr>
              <a:r>
                <a:rPr lang="en-US" sz="5400" dirty="0">
                  <a:solidFill>
                    <a:schemeClr val="tx2"/>
                  </a:solidFill>
                  <a:latin typeface="Arial" panose="020B0604020202020204" pitchFamily="34" charset="0"/>
                  <a:ea typeface="Bricolage Grotesque" pitchFamily="34" charset="-122"/>
                  <a:cs typeface="Arial" panose="020B0604020202020204" pitchFamily="34" charset="0"/>
                </a:rPr>
                <a:t>3</a:t>
              </a:r>
              <a:endParaRPr lang="en-US" sz="5400" dirty="0">
                <a:solidFill>
                  <a:schemeClr val="tx2"/>
                </a:solidFill>
                <a:latin typeface="Arial" panose="020B0604020202020204" pitchFamily="34" charset="0"/>
                <a:cs typeface="Arial" panose="020B0604020202020204" pitchFamily="34" charset="0"/>
              </a:endParaRPr>
            </a:p>
          </p:txBody>
        </p:sp>
      </p:grpSp>
      <p:sp>
        <p:nvSpPr>
          <p:cNvPr id="20" name="Oval Callout 19">
            <a:extLst>
              <a:ext uri="{FF2B5EF4-FFF2-40B4-BE49-F238E27FC236}">
                <a16:creationId xmlns:a16="http://schemas.microsoft.com/office/drawing/2014/main" id="{430EB3F9-9019-4C04-2458-A20CE3672193}"/>
              </a:ext>
            </a:extLst>
          </p:cNvPr>
          <p:cNvSpPr/>
          <p:nvPr/>
        </p:nvSpPr>
        <p:spPr>
          <a:xfrm>
            <a:off x="11480800" y="533398"/>
            <a:ext cx="6597373" cy="3479802"/>
          </a:xfrm>
          <a:prstGeom prst="wedgeEllipseCallou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“Effective communication is a cornerstone of quality healthcare. Communication helps providers bond with patients, forming therapeutic relationships that benefit patient-centered outcomes.”</a:t>
            </a:r>
          </a:p>
          <a:p>
            <a:pPr algn="ctr"/>
            <a:r>
              <a:rPr lang="en-US" sz="2200" dirty="0"/>
              <a:t>-  Samer H. </a:t>
            </a:r>
            <a:r>
              <a:rPr lang="en-US" sz="2200" dirty="0" err="1"/>
              <a:t>Sharkiya</a:t>
            </a:r>
            <a:r>
              <a:rPr lang="en-US" sz="2200" dirty="0"/>
              <a:t> (2023)</a:t>
            </a:r>
          </a:p>
        </p:txBody>
      </p:sp>
      <p:sp>
        <p:nvSpPr>
          <p:cNvPr id="26" name="Title 1">
            <a:extLst>
              <a:ext uri="{FF2B5EF4-FFF2-40B4-BE49-F238E27FC236}">
                <a16:creationId xmlns:a16="http://schemas.microsoft.com/office/drawing/2014/main" id="{932741E6-FF00-61F1-551D-1169FDAD7B9D}"/>
              </a:ext>
            </a:extLst>
          </p:cNvPr>
          <p:cNvSpPr>
            <a:spLocks noGrp="1"/>
          </p:cNvSpPr>
          <p:nvPr>
            <p:ph type="title"/>
          </p:nvPr>
        </p:nvSpPr>
        <p:spPr>
          <a:xfrm>
            <a:off x="711200" y="547688"/>
            <a:ext cx="16319500" cy="1989137"/>
          </a:xfrm>
        </p:spPr>
        <p:txBody>
          <a:bodyPr>
            <a:normAutofit/>
          </a:bodyPr>
          <a:lstStyle/>
          <a:p>
            <a:r>
              <a:rPr lang="en-US" sz="6000" b="1" dirty="0">
                <a:solidFill>
                  <a:schemeClr val="tx2"/>
                </a:solidFill>
              </a:rPr>
              <a:t>Background</a:t>
            </a:r>
          </a:p>
        </p:txBody>
      </p:sp>
    </p:spTree>
    <p:extLst>
      <p:ext uri="{BB962C8B-B14F-4D97-AF65-F5344CB8AC3E}">
        <p14:creationId xmlns:p14="http://schemas.microsoft.com/office/powerpoint/2010/main" val="151699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Medical corridor blurred">
            <a:extLst>
              <a:ext uri="{FF2B5EF4-FFF2-40B4-BE49-F238E27FC236}">
                <a16:creationId xmlns:a16="http://schemas.microsoft.com/office/drawing/2014/main" id="{7A456CE6-20C7-3AF5-A03F-D0ECCDDB2BCE}"/>
              </a:ext>
            </a:extLst>
          </p:cNvPr>
          <p:cNvPicPr>
            <a:picLocks noChangeAspect="1"/>
          </p:cNvPicPr>
          <p:nvPr/>
        </p:nvPicPr>
        <p:blipFill>
          <a:blip r:embed="rId3"/>
          <a:srcRect t="17784" b="36621"/>
          <a:stretch>
            <a:fillRect/>
          </a:stretch>
        </p:blipFill>
        <p:spPr>
          <a:xfrm>
            <a:off x="20" y="10"/>
            <a:ext cx="18287980" cy="556590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graphicFrame>
        <p:nvGraphicFramePr>
          <p:cNvPr id="7" name="Content Placeholder 6">
            <a:extLst>
              <a:ext uri="{FF2B5EF4-FFF2-40B4-BE49-F238E27FC236}">
                <a16:creationId xmlns:a16="http://schemas.microsoft.com/office/drawing/2014/main" id="{0C1CA293-5DF0-EB82-D1C9-9A998FF87CC5}"/>
              </a:ext>
            </a:extLst>
          </p:cNvPr>
          <p:cNvGraphicFramePr>
            <a:graphicFrameLocks noGrp="1"/>
          </p:cNvGraphicFramePr>
          <p:nvPr>
            <p:ph sz="half" idx="1"/>
            <p:extLst>
              <p:ext uri="{D42A27DB-BD31-4B8C-83A1-F6EECF244321}">
                <p14:modId xmlns:p14="http://schemas.microsoft.com/office/powerpoint/2010/main" val="3241199206"/>
              </p:ext>
            </p:extLst>
          </p:nvPr>
        </p:nvGraphicFramePr>
        <p:xfrm>
          <a:off x="558800" y="4902200"/>
          <a:ext cx="17005293" cy="515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41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20E7-4376-7B6B-6DDD-E0FF1CD79F17}"/>
              </a:ext>
            </a:extLst>
          </p:cNvPr>
          <p:cNvSpPr>
            <a:spLocks noGrp="1"/>
          </p:cNvSpPr>
          <p:nvPr>
            <p:ph type="title"/>
          </p:nvPr>
        </p:nvSpPr>
        <p:spPr>
          <a:xfrm>
            <a:off x="838200" y="0"/>
            <a:ext cx="16192500" cy="1989137"/>
          </a:xfrm>
        </p:spPr>
        <p:txBody>
          <a:bodyPr>
            <a:normAutofit/>
          </a:bodyPr>
          <a:lstStyle/>
          <a:p>
            <a:r>
              <a:rPr lang="en-US" sz="6000" b="1" dirty="0">
                <a:solidFill>
                  <a:schemeClr val="accent1">
                    <a:lumMod val="50000"/>
                  </a:schemeClr>
                </a:solidFill>
                <a:latin typeface="Arial" panose="020B0604020202020204" pitchFamily="34" charset="0"/>
                <a:ea typeface="Montserrat" pitchFamily="34" charset="-122"/>
                <a:cs typeface="Arial" panose="020B0604020202020204" pitchFamily="34" charset="0"/>
              </a:rPr>
              <a:t>Framework Overview</a:t>
            </a:r>
            <a:endParaRPr lang="en-US" sz="6000" b="1" dirty="0">
              <a:solidFill>
                <a:schemeClr val="accent1">
                  <a:lumMod val="50000"/>
                </a:schemeClr>
              </a:solidFill>
              <a:latin typeface="Arial" panose="020B0604020202020204" pitchFamily="34" charset="0"/>
              <a:cs typeface="Arial" panose="020B0604020202020204" pitchFamily="34" charset="0"/>
            </a:endParaRPr>
          </a:p>
        </p:txBody>
      </p:sp>
      <p:graphicFrame>
        <p:nvGraphicFramePr>
          <p:cNvPr id="46" name="Content Placeholder 45">
            <a:extLst>
              <a:ext uri="{FF2B5EF4-FFF2-40B4-BE49-F238E27FC236}">
                <a16:creationId xmlns:a16="http://schemas.microsoft.com/office/drawing/2014/main" id="{E18C49F8-5DAC-5BF0-F84E-A123A58F18B3}"/>
              </a:ext>
            </a:extLst>
          </p:cNvPr>
          <p:cNvGraphicFramePr>
            <a:graphicFrameLocks noGrp="1"/>
          </p:cNvGraphicFramePr>
          <p:nvPr>
            <p:ph idx="1"/>
            <p:extLst>
              <p:ext uri="{D42A27DB-BD31-4B8C-83A1-F6EECF244321}">
                <p14:modId xmlns:p14="http://schemas.microsoft.com/office/powerpoint/2010/main" val="141961118"/>
              </p:ext>
            </p:extLst>
          </p:nvPr>
        </p:nvGraphicFramePr>
        <p:xfrm>
          <a:off x="330200" y="1524000"/>
          <a:ext cx="17526000" cy="843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0" name="Graphic 49" descr="UFO Invasion with solid fill">
            <a:extLst>
              <a:ext uri="{FF2B5EF4-FFF2-40B4-BE49-F238E27FC236}">
                <a16:creationId xmlns:a16="http://schemas.microsoft.com/office/drawing/2014/main" id="{E5D52C73-00BA-33C4-58F1-D5D25FF2B9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880" y="2326640"/>
            <a:ext cx="1645920" cy="1645920"/>
          </a:xfrm>
          <a:prstGeom prst="rect">
            <a:avLst/>
          </a:prstGeom>
        </p:spPr>
      </p:pic>
      <p:pic>
        <p:nvPicPr>
          <p:cNvPr id="55" name="Graphic 54" descr="Workflow with solid fill">
            <a:extLst>
              <a:ext uri="{FF2B5EF4-FFF2-40B4-BE49-F238E27FC236}">
                <a16:creationId xmlns:a16="http://schemas.microsoft.com/office/drawing/2014/main" id="{96520592-B9C7-FDD4-D302-E01EDF60D9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75080" y="4917440"/>
            <a:ext cx="1645920" cy="1645920"/>
          </a:xfrm>
          <a:prstGeom prst="rect">
            <a:avLst/>
          </a:prstGeom>
        </p:spPr>
      </p:pic>
      <p:pic>
        <p:nvPicPr>
          <p:cNvPr id="57" name="Graphic 56" descr="Research with solid fill">
            <a:extLst>
              <a:ext uri="{FF2B5EF4-FFF2-40B4-BE49-F238E27FC236}">
                <a16:creationId xmlns:a16="http://schemas.microsoft.com/office/drawing/2014/main" id="{917DD951-F44E-EDFE-BBDB-1838E215B1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480" y="7470140"/>
            <a:ext cx="1645920" cy="1645920"/>
          </a:xfrm>
          <a:prstGeom prst="rect">
            <a:avLst/>
          </a:prstGeom>
        </p:spPr>
      </p:pic>
    </p:spTree>
    <p:extLst>
      <p:ext uri="{BB962C8B-B14F-4D97-AF65-F5344CB8AC3E}">
        <p14:creationId xmlns:p14="http://schemas.microsoft.com/office/powerpoint/2010/main" val="305437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12F4-3D4D-50B4-10C4-8ED829DE6E34}"/>
              </a:ext>
            </a:extLst>
          </p:cNvPr>
          <p:cNvSpPr>
            <a:spLocks noGrp="1"/>
          </p:cNvSpPr>
          <p:nvPr>
            <p:ph type="title"/>
          </p:nvPr>
        </p:nvSpPr>
        <p:spPr>
          <a:xfrm>
            <a:off x="533400" y="547688"/>
            <a:ext cx="10236200" cy="2728912"/>
          </a:xfrm>
        </p:spPr>
        <p:txBody>
          <a:bodyPr>
            <a:normAutofit/>
          </a:bodyPr>
          <a:lstStyle/>
          <a:p>
            <a:r>
              <a:rPr lang="en-US" sz="5000" b="1" dirty="0">
                <a:solidFill>
                  <a:schemeClr val="tx2"/>
                </a:solidFill>
                <a:latin typeface="Arial" panose="020B0604020202020204" pitchFamily="34" charset="0"/>
                <a:ea typeface="Montserrat" pitchFamily="34" charset="-122"/>
                <a:cs typeface="Arial" panose="020B0604020202020204" pitchFamily="34" charset="0"/>
              </a:rPr>
              <a:t>Related Publication Identification and Initial Retrieval using </a:t>
            </a:r>
            <a:r>
              <a:rPr lang="en-US" sz="5000" b="1" dirty="0" err="1">
                <a:solidFill>
                  <a:schemeClr val="tx2"/>
                </a:solidFill>
                <a:latin typeface="Arial" panose="020B0604020202020204" pitchFamily="34" charset="0"/>
                <a:ea typeface="Montserrat" pitchFamily="34" charset="-122"/>
                <a:cs typeface="Arial" panose="020B0604020202020204" pitchFamily="34" charset="0"/>
              </a:rPr>
              <a:t>xDD</a:t>
            </a:r>
            <a:r>
              <a:rPr lang="en-US" sz="5000" b="1" dirty="0">
                <a:solidFill>
                  <a:schemeClr val="tx2"/>
                </a:solidFill>
                <a:latin typeface="Arial" panose="020B0604020202020204" pitchFamily="34" charset="0"/>
                <a:ea typeface="Montserrat" pitchFamily="34" charset="-122"/>
                <a:cs typeface="Arial" panose="020B0604020202020204" pitchFamily="34" charset="0"/>
              </a:rPr>
              <a:t> API </a:t>
            </a:r>
            <a:br>
              <a:rPr lang="en-US" dirty="0">
                <a:solidFill>
                  <a:schemeClr val="tx2"/>
                </a:solidFill>
                <a:latin typeface="Arial" panose="020B0604020202020204" pitchFamily="34" charset="0"/>
                <a:ea typeface="Montserrat" pitchFamily="34" charset="-122"/>
                <a:cs typeface="Arial" panose="020B0604020202020204" pitchFamily="34" charset="0"/>
              </a:rPr>
            </a:br>
            <a:r>
              <a:rPr lang="en-US" sz="3000" dirty="0">
                <a:solidFill>
                  <a:schemeClr val="tx2"/>
                </a:solidFill>
                <a:latin typeface="Arial" panose="020B0604020202020204" pitchFamily="34" charset="0"/>
                <a:ea typeface="Montserrat" pitchFamily="34" charset="-122"/>
                <a:cs typeface="Arial" panose="020B0604020202020204" pitchFamily="34" charset="0"/>
              </a:rPr>
              <a:t>Component 1 – Data Retrieval</a:t>
            </a:r>
            <a:endParaRPr lang="en-US" sz="3000" dirty="0">
              <a:solidFill>
                <a:schemeClr val="tx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2B3F233-AD38-6CCA-F303-4456D5E5CA88}"/>
              </a:ext>
            </a:extLst>
          </p:cNvPr>
          <p:cNvSpPr>
            <a:spLocks noGrp="1"/>
          </p:cNvSpPr>
          <p:nvPr>
            <p:ph idx="1"/>
          </p:nvPr>
        </p:nvSpPr>
        <p:spPr>
          <a:xfrm>
            <a:off x="558800" y="3581400"/>
            <a:ext cx="10134600" cy="6248400"/>
          </a:xfrm>
        </p:spPr>
        <p:txBody>
          <a:bodyPr>
            <a:normAutofit/>
          </a:bodyPr>
          <a:lstStyle/>
          <a:p>
            <a:r>
              <a:rPr lang="en-US" b="1" dirty="0">
                <a:solidFill>
                  <a:schemeClr val="tx2"/>
                </a:solidFill>
              </a:rPr>
              <a:t>What is </a:t>
            </a:r>
            <a:r>
              <a:rPr lang="en-US" b="1" dirty="0" err="1">
                <a:solidFill>
                  <a:schemeClr val="tx2"/>
                </a:solidFill>
              </a:rPr>
              <a:t>xDD</a:t>
            </a:r>
            <a:r>
              <a:rPr lang="en-US" b="1" dirty="0">
                <a:solidFill>
                  <a:schemeClr val="tx2"/>
                </a:solidFill>
              </a:rPr>
              <a:t>?</a:t>
            </a:r>
          </a:p>
          <a:p>
            <a:pPr lvl="1"/>
            <a:r>
              <a:rPr lang="en-US" dirty="0">
                <a:solidFill>
                  <a:schemeClr val="tx2"/>
                </a:solidFill>
              </a:rPr>
              <a:t>A cyberinfrastructure that compiles data on published literature and provides users with the ability to perform full text searches of published literature through the </a:t>
            </a:r>
            <a:r>
              <a:rPr lang="en-US" dirty="0" err="1">
                <a:solidFill>
                  <a:schemeClr val="tx2"/>
                </a:solidFill>
              </a:rPr>
              <a:t>xDD</a:t>
            </a:r>
            <a:r>
              <a:rPr lang="en-US" dirty="0">
                <a:solidFill>
                  <a:schemeClr val="tx2"/>
                </a:solidFill>
              </a:rPr>
              <a:t> API (Peters et al. 2025).</a:t>
            </a:r>
          </a:p>
          <a:p>
            <a:endParaRPr lang="en-US" b="1" dirty="0">
              <a:solidFill>
                <a:schemeClr val="tx2"/>
              </a:solidFill>
            </a:endParaRPr>
          </a:p>
          <a:p>
            <a:r>
              <a:rPr lang="en-US" b="1" dirty="0">
                <a:solidFill>
                  <a:schemeClr val="tx2"/>
                </a:solidFill>
              </a:rPr>
              <a:t>Workflow:</a:t>
            </a:r>
            <a:endParaRPr lang="en-US" dirty="0">
              <a:solidFill>
                <a:schemeClr val="tx2"/>
              </a:solidFill>
            </a:endParaRPr>
          </a:p>
          <a:p>
            <a:pPr lvl="1"/>
            <a:r>
              <a:rPr lang="en-US" b="1" dirty="0">
                <a:solidFill>
                  <a:schemeClr val="tx2"/>
                </a:solidFill>
              </a:rPr>
              <a:t>Keyword Query: </a:t>
            </a:r>
            <a:r>
              <a:rPr lang="en-US" dirty="0">
                <a:solidFill>
                  <a:schemeClr val="tx2"/>
                </a:solidFill>
              </a:rPr>
              <a:t>publications containing </a:t>
            </a:r>
            <a:r>
              <a:rPr lang="en-US" b="1" dirty="0">
                <a:solidFill>
                  <a:schemeClr val="tx2"/>
                </a:solidFill>
              </a:rPr>
              <a:t>both</a:t>
            </a:r>
            <a:r>
              <a:rPr lang="en-US" dirty="0">
                <a:solidFill>
                  <a:schemeClr val="tx2"/>
                </a:solidFill>
              </a:rPr>
              <a:t> “patient-centered communication” and “cancer” keywords</a:t>
            </a:r>
          </a:p>
          <a:p>
            <a:pPr lvl="1"/>
            <a:r>
              <a:rPr lang="en-US" b="1" dirty="0">
                <a:solidFill>
                  <a:schemeClr val="tx2"/>
                </a:solidFill>
              </a:rPr>
              <a:t>Filter:</a:t>
            </a:r>
            <a:r>
              <a:rPr lang="en-US" dirty="0">
                <a:solidFill>
                  <a:schemeClr val="tx2"/>
                </a:solidFill>
              </a:rPr>
              <a:t> articles with ≥ 2 total keyword hits, published between 2020 and 2025.</a:t>
            </a:r>
          </a:p>
          <a:p>
            <a:pPr lvl="1"/>
            <a:r>
              <a:rPr lang="en-US" b="1" dirty="0">
                <a:solidFill>
                  <a:schemeClr val="tx2"/>
                </a:solidFill>
              </a:rPr>
              <a:t>Extracted Fields:</a:t>
            </a:r>
            <a:r>
              <a:rPr lang="en-US" dirty="0">
                <a:solidFill>
                  <a:schemeClr val="tx2"/>
                </a:solidFill>
              </a:rPr>
              <a:t> Publication name, publisher name, title, date, DOI (Digital Object Identifier), author names, text snippets (“highlights”) where keywords appeared, and count of keyword occurrences per document</a:t>
            </a:r>
          </a:p>
          <a:p>
            <a:pPr lvl="1"/>
            <a:r>
              <a:rPr lang="en-US" b="1" dirty="0">
                <a:solidFill>
                  <a:schemeClr val="tx2"/>
                </a:solidFill>
              </a:rPr>
              <a:t>Output: </a:t>
            </a:r>
            <a:r>
              <a:rPr lang="en-US" dirty="0">
                <a:solidFill>
                  <a:schemeClr val="tx2"/>
                </a:solidFill>
              </a:rPr>
              <a:t>Consolidated 130 publication metadata entries into a single JSON file for downstream analysis or visualization.</a:t>
            </a:r>
          </a:p>
        </p:txBody>
      </p:sp>
      <p:pic>
        <p:nvPicPr>
          <p:cNvPr id="5" name="Picture 4" descr="A screenshot of a computer program&#10;&#10;AI-generated content may be incorrect.">
            <a:extLst>
              <a:ext uri="{FF2B5EF4-FFF2-40B4-BE49-F238E27FC236}">
                <a16:creationId xmlns:a16="http://schemas.microsoft.com/office/drawing/2014/main" id="{8FA3159A-57A6-FF8A-EB21-0EFF55F986C2}"/>
              </a:ext>
            </a:extLst>
          </p:cNvPr>
          <p:cNvPicPr>
            <a:picLocks noChangeAspect="1"/>
          </p:cNvPicPr>
          <p:nvPr/>
        </p:nvPicPr>
        <p:blipFill>
          <a:blip r:embed="rId3"/>
          <a:srcRect r="55093"/>
          <a:stretch>
            <a:fillRect/>
          </a:stretch>
        </p:blipFill>
        <p:spPr>
          <a:xfrm>
            <a:off x="11165906" y="0"/>
            <a:ext cx="7122094" cy="10287000"/>
          </a:xfrm>
          <a:prstGeom prst="rect">
            <a:avLst/>
          </a:prstGeom>
        </p:spPr>
      </p:pic>
    </p:spTree>
    <p:extLst>
      <p:ext uri="{BB962C8B-B14F-4D97-AF65-F5344CB8AC3E}">
        <p14:creationId xmlns:p14="http://schemas.microsoft.com/office/powerpoint/2010/main" val="1411043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AA2FA64-4BFC-E40C-3941-E9FB7B7E6BC3}"/>
              </a:ext>
            </a:extLst>
          </p:cNvPr>
          <p:cNvSpPr txBox="1">
            <a:spLocks/>
          </p:cNvSpPr>
          <p:nvPr/>
        </p:nvSpPr>
        <p:spPr>
          <a:xfrm>
            <a:off x="812800" y="573087"/>
            <a:ext cx="13868400" cy="1988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000" b="1" dirty="0">
                <a:solidFill>
                  <a:schemeClr val="tx2"/>
                </a:solidFill>
              </a:rPr>
              <a:t>Full-text Data Scraping of Related Publication Webpages</a:t>
            </a:r>
            <a:br>
              <a:rPr lang="en-US" sz="4100" dirty="0">
                <a:solidFill>
                  <a:schemeClr val="tx2"/>
                </a:solidFill>
              </a:rPr>
            </a:br>
            <a:r>
              <a:rPr lang="en-US" sz="3000" dirty="0">
                <a:solidFill>
                  <a:schemeClr val="tx2"/>
                </a:solidFill>
              </a:rPr>
              <a:t>Component 1 – Data Retrieval</a:t>
            </a:r>
          </a:p>
        </p:txBody>
      </p:sp>
      <p:pic>
        <p:nvPicPr>
          <p:cNvPr id="10" name="Picture 9" descr="Medical corridor blurred">
            <a:extLst>
              <a:ext uri="{FF2B5EF4-FFF2-40B4-BE49-F238E27FC236}">
                <a16:creationId xmlns:a16="http://schemas.microsoft.com/office/drawing/2014/main" id="{5E8B78C0-0EFA-EC8D-1DD9-E176C1C67E82}"/>
              </a:ext>
            </a:extLst>
          </p:cNvPr>
          <p:cNvPicPr>
            <a:picLocks noChangeAspect="1"/>
          </p:cNvPicPr>
          <p:nvPr/>
        </p:nvPicPr>
        <p:blipFill>
          <a:blip r:embed="rId3"/>
          <a:srcRect r="33251" b="1"/>
          <a:stretch>
            <a:fillRect/>
          </a:stretch>
        </p:blipFill>
        <p:spPr>
          <a:xfrm>
            <a:off x="9562380" y="1137771"/>
            <a:ext cx="7683357" cy="768335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9392823" y="1031733"/>
            <a:ext cx="8206720" cy="8206720"/>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72841" y="1381687"/>
            <a:ext cx="1186532" cy="11543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Diagram 4">
            <a:extLst>
              <a:ext uri="{FF2B5EF4-FFF2-40B4-BE49-F238E27FC236}">
                <a16:creationId xmlns:a16="http://schemas.microsoft.com/office/drawing/2014/main" id="{665D4081-2FE4-875C-6466-8A4755E77DCB}"/>
              </a:ext>
            </a:extLst>
          </p:cNvPr>
          <p:cNvGraphicFramePr/>
          <p:nvPr>
            <p:extLst>
              <p:ext uri="{D42A27DB-BD31-4B8C-83A1-F6EECF244321}">
                <p14:modId xmlns:p14="http://schemas.microsoft.com/office/powerpoint/2010/main" val="3086415339"/>
              </p:ext>
            </p:extLst>
          </p:nvPr>
        </p:nvGraphicFramePr>
        <p:xfrm>
          <a:off x="1066800" y="2789237"/>
          <a:ext cx="8331341" cy="7015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167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32DA-527B-D2B7-1418-FB8B9AD3CBD4}"/>
              </a:ext>
            </a:extLst>
          </p:cNvPr>
          <p:cNvSpPr>
            <a:spLocks noGrp="1"/>
          </p:cNvSpPr>
          <p:nvPr>
            <p:ph type="title"/>
          </p:nvPr>
        </p:nvSpPr>
        <p:spPr>
          <a:xfrm>
            <a:off x="812800" y="547688"/>
            <a:ext cx="16217900" cy="1989137"/>
          </a:xfrm>
        </p:spPr>
        <p:txBody>
          <a:bodyPr>
            <a:normAutofit/>
          </a:bodyPr>
          <a:lstStyle/>
          <a:p>
            <a:r>
              <a:rPr lang="en-US" sz="5000" b="1" dirty="0">
                <a:solidFill>
                  <a:schemeClr val="tx2"/>
                </a:solidFill>
                <a:latin typeface="Arial" panose="020B0604020202020204" pitchFamily="34" charset="0"/>
                <a:cs typeface="Arial" panose="020B0604020202020204" pitchFamily="34" charset="0"/>
              </a:rPr>
              <a:t>HTML Content Extraction and Cleanup</a:t>
            </a:r>
            <a:br>
              <a:rPr lang="en-US" dirty="0">
                <a:solidFill>
                  <a:schemeClr val="tx2"/>
                </a:solidFill>
                <a:latin typeface="Arial" panose="020B0604020202020204" pitchFamily="34" charset="0"/>
                <a:ea typeface="Montserrat" pitchFamily="34" charset="-122"/>
                <a:cs typeface="Arial" panose="020B0604020202020204" pitchFamily="34" charset="0"/>
              </a:rPr>
            </a:br>
            <a:r>
              <a:rPr lang="en-US" sz="3000" dirty="0">
                <a:solidFill>
                  <a:schemeClr val="tx2"/>
                </a:solidFill>
                <a:latin typeface="Arial" panose="020B0604020202020204" pitchFamily="34" charset="0"/>
                <a:ea typeface="Montserrat" pitchFamily="34" charset="-122"/>
                <a:cs typeface="Arial" panose="020B0604020202020204" pitchFamily="34" charset="0"/>
              </a:rPr>
              <a:t>Component 2 – Data Processing</a:t>
            </a:r>
            <a:endParaRPr lang="en-US" sz="3000" dirty="0">
              <a:solidFill>
                <a:schemeClr val="tx2"/>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37278328-5D0F-9C2D-1822-C26D94DF1514}"/>
              </a:ext>
            </a:extLst>
          </p:cNvPr>
          <p:cNvGrpSpPr/>
          <p:nvPr/>
        </p:nvGrpSpPr>
        <p:grpSpPr>
          <a:xfrm>
            <a:off x="812800" y="2527300"/>
            <a:ext cx="7644384" cy="6553200"/>
            <a:chOff x="584200" y="2565400"/>
            <a:chExt cx="7644384" cy="6553200"/>
          </a:xfrm>
          <a:solidFill>
            <a:srgbClr val="D20000"/>
          </a:solidFill>
        </p:grpSpPr>
        <p:sp>
          <p:nvSpPr>
            <p:cNvPr id="15" name="Rectangle 14">
              <a:extLst>
                <a:ext uri="{FF2B5EF4-FFF2-40B4-BE49-F238E27FC236}">
                  <a16:creationId xmlns:a16="http://schemas.microsoft.com/office/drawing/2014/main" id="{AB299FB8-8ABA-F95B-4FEE-8310C1FF903B}"/>
                </a:ext>
              </a:extLst>
            </p:cNvPr>
            <p:cNvSpPr/>
            <p:nvPr/>
          </p:nvSpPr>
          <p:spPr>
            <a:xfrm>
              <a:off x="584200" y="2565400"/>
              <a:ext cx="7644384" cy="65532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000" b="1" dirty="0">
                  <a:solidFill>
                    <a:schemeClr val="tx2"/>
                  </a:solidFill>
                </a:rPr>
                <a:t>89 HTML Files </a:t>
              </a:r>
            </a:p>
            <a:p>
              <a:pPr algn="ctr"/>
              <a:r>
                <a:rPr lang="en-US" sz="3000" b="1" dirty="0">
                  <a:solidFill>
                    <a:schemeClr val="tx2"/>
                  </a:solidFill>
                </a:rPr>
                <a:t>(Raw Text Data) </a:t>
              </a:r>
            </a:p>
          </p:txBody>
        </p:sp>
        <p:grpSp>
          <p:nvGrpSpPr>
            <p:cNvPr id="17" name="Group 16">
              <a:extLst>
                <a:ext uri="{FF2B5EF4-FFF2-40B4-BE49-F238E27FC236}">
                  <a16:creationId xmlns:a16="http://schemas.microsoft.com/office/drawing/2014/main" id="{F375C206-942D-F6C5-2792-633E572DB15F}"/>
                </a:ext>
              </a:extLst>
            </p:cNvPr>
            <p:cNvGrpSpPr/>
            <p:nvPr/>
          </p:nvGrpSpPr>
          <p:grpSpPr>
            <a:xfrm>
              <a:off x="762001" y="3860801"/>
              <a:ext cx="7226822" cy="4707262"/>
              <a:chOff x="939801" y="3581401"/>
              <a:chExt cx="7226822" cy="4707262"/>
            </a:xfrm>
            <a:grpFill/>
          </p:grpSpPr>
          <p:pic>
            <p:nvPicPr>
              <p:cNvPr id="5" name="Picture 4" descr="A screenshot of a computer screen&#10;&#10;AI-generated content may be incorrect.">
                <a:extLst>
                  <a:ext uri="{FF2B5EF4-FFF2-40B4-BE49-F238E27FC236}">
                    <a16:creationId xmlns:a16="http://schemas.microsoft.com/office/drawing/2014/main" id="{0D86B535-6332-3269-44BA-A9EAC50F0BC6}"/>
                  </a:ext>
                </a:extLst>
              </p:cNvPr>
              <p:cNvPicPr>
                <a:picLocks noChangeAspect="1"/>
              </p:cNvPicPr>
              <p:nvPr/>
            </p:nvPicPr>
            <p:blipFill>
              <a:blip r:embed="rId3"/>
              <a:stretch>
                <a:fillRect/>
              </a:stretch>
            </p:blipFill>
            <p:spPr>
              <a:xfrm>
                <a:off x="939801" y="3848100"/>
                <a:ext cx="3713005" cy="2404731"/>
              </a:xfrm>
              <a:prstGeom prst="rect">
                <a:avLst/>
              </a:prstGeom>
              <a:grpFill/>
              <a:ln w="57150">
                <a:solidFill>
                  <a:schemeClr val="bg1"/>
                </a:solidFill>
              </a:ln>
            </p:spPr>
          </p:pic>
          <p:pic>
            <p:nvPicPr>
              <p:cNvPr id="7" name="Picture 6" descr="A screenshot of a computer screen&#10;&#10;AI-generated content may be incorrect.">
                <a:extLst>
                  <a:ext uri="{FF2B5EF4-FFF2-40B4-BE49-F238E27FC236}">
                    <a16:creationId xmlns:a16="http://schemas.microsoft.com/office/drawing/2014/main" id="{78283D16-C59E-76B1-7EC7-D47F214BBEC7}"/>
                  </a:ext>
                </a:extLst>
              </p:cNvPr>
              <p:cNvPicPr>
                <a:picLocks noChangeAspect="1"/>
              </p:cNvPicPr>
              <p:nvPr/>
            </p:nvPicPr>
            <p:blipFill>
              <a:blip r:embed="rId4"/>
              <a:stretch>
                <a:fillRect/>
              </a:stretch>
            </p:blipFill>
            <p:spPr>
              <a:xfrm>
                <a:off x="4171951" y="4864101"/>
                <a:ext cx="3994672" cy="2589326"/>
              </a:xfrm>
              <a:prstGeom prst="rect">
                <a:avLst/>
              </a:prstGeom>
              <a:grpFill/>
              <a:ln w="57150">
                <a:solidFill>
                  <a:schemeClr val="bg1"/>
                </a:solidFill>
              </a:ln>
            </p:spPr>
          </p:pic>
          <p:pic>
            <p:nvPicPr>
              <p:cNvPr id="9" name="Picture 8" descr="A screenshot of a computer screen&#10;&#10;AI-generated content may be incorrect.">
                <a:extLst>
                  <a:ext uri="{FF2B5EF4-FFF2-40B4-BE49-F238E27FC236}">
                    <a16:creationId xmlns:a16="http://schemas.microsoft.com/office/drawing/2014/main" id="{2FC9A20E-5F5F-EC7D-9795-F8664D75802D}"/>
                  </a:ext>
                </a:extLst>
              </p:cNvPr>
              <p:cNvPicPr>
                <a:picLocks noChangeAspect="1"/>
              </p:cNvPicPr>
              <p:nvPr/>
            </p:nvPicPr>
            <p:blipFill>
              <a:blip r:embed="rId5"/>
              <a:stretch>
                <a:fillRect/>
              </a:stretch>
            </p:blipFill>
            <p:spPr>
              <a:xfrm>
                <a:off x="2876551" y="6985000"/>
                <a:ext cx="4337049" cy="1303663"/>
              </a:xfrm>
              <a:prstGeom prst="rect">
                <a:avLst/>
              </a:prstGeom>
              <a:grpFill/>
              <a:ln w="57150">
                <a:solidFill>
                  <a:schemeClr val="bg1"/>
                </a:solidFill>
              </a:ln>
            </p:spPr>
          </p:pic>
          <p:pic>
            <p:nvPicPr>
              <p:cNvPr id="11" name="Picture 10" descr="A screenshot of a computer screen&#10;&#10;AI-generated content may be incorrect.">
                <a:extLst>
                  <a:ext uri="{FF2B5EF4-FFF2-40B4-BE49-F238E27FC236}">
                    <a16:creationId xmlns:a16="http://schemas.microsoft.com/office/drawing/2014/main" id="{B1DAB430-5D34-3D2D-9FBB-24DD91CF6DBA}"/>
                  </a:ext>
                </a:extLst>
              </p:cNvPr>
              <p:cNvPicPr>
                <a:picLocks noChangeAspect="1"/>
              </p:cNvPicPr>
              <p:nvPr/>
            </p:nvPicPr>
            <p:blipFill>
              <a:blip r:embed="rId6"/>
              <a:stretch>
                <a:fillRect/>
              </a:stretch>
            </p:blipFill>
            <p:spPr>
              <a:xfrm>
                <a:off x="1574800" y="5645151"/>
                <a:ext cx="3025649" cy="1968709"/>
              </a:xfrm>
              <a:prstGeom prst="rect">
                <a:avLst/>
              </a:prstGeom>
              <a:grpFill/>
              <a:ln w="57150">
                <a:solidFill>
                  <a:schemeClr val="bg1"/>
                </a:solidFill>
              </a:ln>
            </p:spPr>
          </p:pic>
          <p:pic>
            <p:nvPicPr>
              <p:cNvPr id="13" name="Picture 12" descr="A screenshot of a computer program&#10;&#10;AI-generated content may be incorrect.">
                <a:extLst>
                  <a:ext uri="{FF2B5EF4-FFF2-40B4-BE49-F238E27FC236}">
                    <a16:creationId xmlns:a16="http://schemas.microsoft.com/office/drawing/2014/main" id="{74E0EDAC-B297-69D8-99AE-58F2E88C905D}"/>
                  </a:ext>
                </a:extLst>
              </p:cNvPr>
              <p:cNvPicPr>
                <a:picLocks noChangeAspect="1"/>
              </p:cNvPicPr>
              <p:nvPr/>
            </p:nvPicPr>
            <p:blipFill>
              <a:blip r:embed="rId7"/>
              <a:stretch>
                <a:fillRect/>
              </a:stretch>
            </p:blipFill>
            <p:spPr>
              <a:xfrm>
                <a:off x="2736851" y="3581401"/>
                <a:ext cx="4175248" cy="1303663"/>
              </a:xfrm>
              <a:prstGeom prst="rect">
                <a:avLst/>
              </a:prstGeom>
              <a:grpFill/>
              <a:ln w="57150">
                <a:solidFill>
                  <a:schemeClr val="bg1"/>
                </a:solidFill>
              </a:ln>
            </p:spPr>
          </p:pic>
        </p:grpSp>
      </p:grpSp>
      <p:grpSp>
        <p:nvGrpSpPr>
          <p:cNvPr id="21" name="Group 20">
            <a:extLst>
              <a:ext uri="{FF2B5EF4-FFF2-40B4-BE49-F238E27FC236}">
                <a16:creationId xmlns:a16="http://schemas.microsoft.com/office/drawing/2014/main" id="{F9D61083-7D6F-6C33-601E-F357DACA50DA}"/>
              </a:ext>
            </a:extLst>
          </p:cNvPr>
          <p:cNvGrpSpPr/>
          <p:nvPr/>
        </p:nvGrpSpPr>
        <p:grpSpPr>
          <a:xfrm>
            <a:off x="9677400" y="2551176"/>
            <a:ext cx="7644384" cy="6556248"/>
            <a:chOff x="9321800" y="2540000"/>
            <a:chExt cx="7644384" cy="6556248"/>
          </a:xfrm>
        </p:grpSpPr>
        <p:sp>
          <p:nvSpPr>
            <p:cNvPr id="16" name="Rectangle 15">
              <a:extLst>
                <a:ext uri="{FF2B5EF4-FFF2-40B4-BE49-F238E27FC236}">
                  <a16:creationId xmlns:a16="http://schemas.microsoft.com/office/drawing/2014/main" id="{47116EBD-1486-F2A8-2E2A-C7602677BF8A}"/>
                </a:ext>
              </a:extLst>
            </p:cNvPr>
            <p:cNvSpPr/>
            <p:nvPr/>
          </p:nvSpPr>
          <p:spPr>
            <a:xfrm>
              <a:off x="9321800" y="2540000"/>
              <a:ext cx="7644384" cy="6556248"/>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000" b="1" dirty="0">
                  <a:solidFill>
                    <a:schemeClr val="tx2"/>
                  </a:solidFill>
                </a:rPr>
                <a:t>1 JSON File </a:t>
              </a:r>
            </a:p>
            <a:p>
              <a:pPr algn="ctr"/>
              <a:r>
                <a:rPr lang="en-US" sz="3000" b="1" dirty="0">
                  <a:solidFill>
                    <a:schemeClr val="tx2"/>
                  </a:solidFill>
                </a:rPr>
                <a:t>(Standardized, Cleaned, and </a:t>
              </a:r>
            </a:p>
            <a:p>
              <a:pPr algn="ctr"/>
              <a:r>
                <a:rPr lang="en-US" sz="3000" b="1" dirty="0">
                  <a:solidFill>
                    <a:schemeClr val="tx2"/>
                  </a:solidFill>
                </a:rPr>
                <a:t>Formatted Text Data)</a:t>
              </a:r>
            </a:p>
          </p:txBody>
        </p:sp>
        <p:pic>
          <p:nvPicPr>
            <p:cNvPr id="19" name="Picture 18" descr="A screenshot of a computer screen&#10;&#10;AI-generated content may be incorrect.">
              <a:extLst>
                <a:ext uri="{FF2B5EF4-FFF2-40B4-BE49-F238E27FC236}">
                  <a16:creationId xmlns:a16="http://schemas.microsoft.com/office/drawing/2014/main" id="{C4861FB3-CD0F-C472-E5A8-D5FD25A17C47}"/>
                </a:ext>
              </a:extLst>
            </p:cNvPr>
            <p:cNvPicPr>
              <a:picLocks noChangeAspect="1"/>
            </p:cNvPicPr>
            <p:nvPr/>
          </p:nvPicPr>
          <p:blipFill>
            <a:blip r:embed="rId8"/>
            <a:stretch>
              <a:fillRect/>
            </a:stretch>
          </p:blipFill>
          <p:spPr>
            <a:xfrm>
              <a:off x="9626600" y="4229101"/>
              <a:ext cx="7003399" cy="4406900"/>
            </a:xfrm>
            <a:prstGeom prst="rect">
              <a:avLst/>
            </a:prstGeom>
            <a:ln w="57150">
              <a:solidFill>
                <a:schemeClr val="bg1"/>
              </a:solidFill>
            </a:ln>
          </p:spPr>
        </p:pic>
      </p:grpSp>
      <p:sp>
        <p:nvSpPr>
          <p:cNvPr id="22" name="Notched Right Arrow 21">
            <a:extLst>
              <a:ext uri="{FF2B5EF4-FFF2-40B4-BE49-F238E27FC236}">
                <a16:creationId xmlns:a16="http://schemas.microsoft.com/office/drawing/2014/main" id="{C43A5EC9-142A-E636-EB5F-83C47F26CDCE}"/>
              </a:ext>
            </a:extLst>
          </p:cNvPr>
          <p:cNvSpPr/>
          <p:nvPr/>
        </p:nvSpPr>
        <p:spPr>
          <a:xfrm>
            <a:off x="7543800" y="5562600"/>
            <a:ext cx="3251200" cy="1473200"/>
          </a:xfrm>
          <a:prstGeom prst="notched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11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itle 1">
            <a:extLst>
              <a:ext uri="{FF2B5EF4-FFF2-40B4-BE49-F238E27FC236}">
                <a16:creationId xmlns:a16="http://schemas.microsoft.com/office/drawing/2014/main" id="{441299A3-E864-BB4C-8214-D373F3342811}"/>
              </a:ext>
            </a:extLst>
          </p:cNvPr>
          <p:cNvSpPr>
            <a:spLocks noGrp="1"/>
          </p:cNvSpPr>
          <p:nvPr>
            <p:ph type="title"/>
          </p:nvPr>
        </p:nvSpPr>
        <p:spPr>
          <a:xfrm>
            <a:off x="1041400" y="623887"/>
            <a:ext cx="12598400" cy="1988345"/>
          </a:xfrm>
        </p:spPr>
        <p:txBody>
          <a:bodyPr>
            <a:normAutofit/>
          </a:bodyPr>
          <a:lstStyle/>
          <a:p>
            <a:r>
              <a:rPr lang="en-US" sz="5000" b="1" dirty="0">
                <a:solidFill>
                  <a:schemeClr val="tx2"/>
                </a:solidFill>
              </a:rPr>
              <a:t>Preprocessing Conclusion Data for Analysis</a:t>
            </a:r>
            <a:br>
              <a:rPr lang="en-US" sz="4100" dirty="0">
                <a:solidFill>
                  <a:schemeClr val="tx2"/>
                </a:solidFill>
                <a:latin typeface="Arial" panose="020B0604020202020204" pitchFamily="34" charset="0"/>
                <a:ea typeface="Montserrat" pitchFamily="34" charset="-122"/>
                <a:cs typeface="Arial" panose="020B0604020202020204" pitchFamily="34" charset="0"/>
              </a:rPr>
            </a:br>
            <a:r>
              <a:rPr lang="en-US" sz="3000" dirty="0">
                <a:solidFill>
                  <a:schemeClr val="tx2"/>
                </a:solidFill>
                <a:latin typeface="Arial" panose="020B0604020202020204" pitchFamily="34" charset="0"/>
                <a:ea typeface="Montserrat" pitchFamily="34" charset="-122"/>
                <a:cs typeface="Arial" panose="020B0604020202020204" pitchFamily="34" charset="0"/>
              </a:rPr>
              <a:t>Component 2 – Data Processing</a:t>
            </a:r>
            <a:endParaRPr lang="en-US" sz="3000" dirty="0">
              <a:solidFill>
                <a:schemeClr val="tx2"/>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6E8A2DE4-8449-6733-D88F-D4CEAC13A5D1}"/>
              </a:ext>
            </a:extLst>
          </p:cNvPr>
          <p:cNvPicPr>
            <a:picLocks noChangeAspect="1"/>
          </p:cNvPicPr>
          <p:nvPr/>
        </p:nvPicPr>
        <p:blipFill>
          <a:blip r:embed="rId3"/>
          <a:srcRect l="27921" r="473" b="-1"/>
          <a:stretch>
            <a:fillRect/>
          </a:stretch>
        </p:blipFill>
        <p:spPr>
          <a:xfrm>
            <a:off x="9931941" y="1943124"/>
            <a:ext cx="8356059" cy="8343876"/>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5176" y="2484220"/>
            <a:ext cx="819150" cy="8191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02108" y="881274"/>
            <a:ext cx="4481849" cy="4481848"/>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772BCF8-4050-11D2-4E8D-EDACC6E27CF2}"/>
              </a:ext>
            </a:extLst>
          </p:cNvPr>
          <p:cNvSpPr/>
          <p:nvPr/>
        </p:nvSpPr>
        <p:spPr>
          <a:xfrm>
            <a:off x="1092200" y="2921000"/>
            <a:ext cx="8051800" cy="6248400"/>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000" b="1" dirty="0"/>
          </a:p>
          <a:p>
            <a:r>
              <a:rPr lang="en-US" sz="3200" b="1" dirty="0"/>
              <a:t>Process</a:t>
            </a:r>
            <a:r>
              <a:rPr lang="en-US" sz="3200" dirty="0"/>
              <a:t>:</a:t>
            </a:r>
          </a:p>
          <a:p>
            <a:pPr marL="342900" lvl="0" indent="-342900">
              <a:lnSpc>
                <a:spcPct val="100000"/>
              </a:lnSpc>
              <a:buFont typeface="Arial" panose="020B0604020202020204" pitchFamily="34" charset="0"/>
              <a:buChar char="•"/>
            </a:pPr>
            <a:r>
              <a:rPr lang="en-US" sz="3200" b="1" dirty="0"/>
              <a:t>Tokenization</a:t>
            </a:r>
            <a:r>
              <a:rPr lang="en-US" sz="3200" dirty="0"/>
              <a:t>: Sentence → word level</a:t>
            </a:r>
          </a:p>
          <a:p>
            <a:pPr marL="342900" lvl="0" indent="-342900">
              <a:lnSpc>
                <a:spcPct val="100000"/>
              </a:lnSpc>
              <a:buFont typeface="Arial" panose="020B0604020202020204" pitchFamily="34" charset="0"/>
              <a:buChar char="•"/>
            </a:pPr>
            <a:r>
              <a:rPr lang="en-US" sz="3200" b="1" dirty="0"/>
              <a:t>Lowercasing</a:t>
            </a:r>
            <a:r>
              <a:rPr lang="en-US" sz="3200" dirty="0"/>
              <a:t>: Normalize to lowercase</a:t>
            </a:r>
          </a:p>
          <a:p>
            <a:pPr marL="342900" lvl="0" indent="-342900">
              <a:lnSpc>
                <a:spcPct val="100000"/>
              </a:lnSpc>
              <a:buFont typeface="Arial" panose="020B0604020202020204" pitchFamily="34" charset="0"/>
              <a:buChar char="•"/>
            </a:pPr>
            <a:r>
              <a:rPr lang="en-US" sz="3200" b="1" dirty="0"/>
              <a:t>Stop word removal</a:t>
            </a:r>
            <a:r>
              <a:rPr lang="en-US" sz="3200" dirty="0"/>
              <a:t>: stop words + domain-specific terms</a:t>
            </a:r>
          </a:p>
          <a:p>
            <a:pPr marL="342900" lvl="0" indent="-342900">
              <a:lnSpc>
                <a:spcPct val="100000"/>
              </a:lnSpc>
              <a:buFont typeface="Arial" panose="020B0604020202020204" pitchFamily="34" charset="0"/>
              <a:buChar char="•"/>
            </a:pPr>
            <a:r>
              <a:rPr lang="en-US" sz="3200" b="1" dirty="0"/>
              <a:t>Length filtering</a:t>
            </a:r>
            <a:r>
              <a:rPr lang="en-US" sz="3200" dirty="0"/>
              <a:t>: Remove words &lt;3 characters</a:t>
            </a:r>
          </a:p>
          <a:p>
            <a:pPr marL="342900" lvl="0" indent="-342900">
              <a:lnSpc>
                <a:spcPct val="100000"/>
              </a:lnSpc>
              <a:buFont typeface="Arial" panose="020B0604020202020204" pitchFamily="34" charset="0"/>
              <a:buChar char="•"/>
            </a:pPr>
            <a:r>
              <a:rPr lang="en-US" sz="3200" b="1" dirty="0"/>
              <a:t>POS filtering</a:t>
            </a:r>
            <a:r>
              <a:rPr lang="en-US" sz="3200" dirty="0"/>
              <a:t>: Remove adverbs (less contextually relevant)</a:t>
            </a:r>
          </a:p>
          <a:p>
            <a:pPr marL="342900" lvl="0" indent="-342900">
              <a:lnSpc>
                <a:spcPct val="100000"/>
              </a:lnSpc>
              <a:buFont typeface="Arial" panose="020B0604020202020204" pitchFamily="34" charset="0"/>
              <a:buChar char="•"/>
            </a:pPr>
            <a:r>
              <a:rPr lang="en-US" sz="3200" b="1" dirty="0"/>
              <a:t>Lemmatization</a:t>
            </a:r>
            <a:r>
              <a:rPr lang="en-US" sz="3200" dirty="0"/>
              <a:t>: Reduce words to root forms</a:t>
            </a:r>
          </a:p>
        </p:txBody>
      </p:sp>
    </p:spTree>
    <p:extLst>
      <p:ext uri="{BB962C8B-B14F-4D97-AF65-F5344CB8AC3E}">
        <p14:creationId xmlns:p14="http://schemas.microsoft.com/office/powerpoint/2010/main" val="139912824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2729</TotalTime>
  <Words>3625</Words>
  <Application>Microsoft Macintosh PowerPoint</Application>
  <PresentationFormat>Custom</PresentationFormat>
  <Paragraphs>242</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Montserrat</vt:lpstr>
      <vt:lpstr>Open Sans</vt:lpstr>
      <vt:lpstr>Custom Design</vt:lpstr>
      <vt:lpstr>Framework for NLP-Driven Insights into Patient-Centered Communication in Oncology    Grace Donovan  MSDE/MSDS Practicum 1 Regis University, Denver CO June 26, 2025  </vt:lpstr>
      <vt:lpstr>Overview</vt:lpstr>
      <vt:lpstr>Background</vt:lpstr>
      <vt:lpstr>PowerPoint Presentation</vt:lpstr>
      <vt:lpstr>Framework Overview</vt:lpstr>
      <vt:lpstr>Related Publication Identification and Initial Retrieval using xDD API  Component 1 – Data Retrieval</vt:lpstr>
      <vt:lpstr>PowerPoint Presentation</vt:lpstr>
      <vt:lpstr>HTML Content Extraction and Cleanup Component 2 – Data Processing</vt:lpstr>
      <vt:lpstr>Preprocessing Conclusion Data for Analysis Component 2 – Data Processing</vt:lpstr>
      <vt:lpstr>Exploratory Data Analysis Component 3 –  Data Analysis</vt:lpstr>
      <vt:lpstr>Topic Modeling Implementation Component 3- Data Analysis</vt:lpstr>
      <vt:lpstr>PowerPoint Presentation</vt:lpstr>
      <vt:lpstr>Aggregation of Topic-level Sentiment Distribution Analysis Component 3 - Data Analysis</vt:lpstr>
      <vt:lpstr>Aggregation of Topic-level Sentiment Distribution Analysis Component 3 - Data Analysis</vt:lpstr>
      <vt:lpstr>PowerPoint Presentation</vt:lpstr>
      <vt:lpstr>Conclusion</vt:lpstr>
      <vt:lpstr>References</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Donovan, Grace C</cp:lastModifiedBy>
  <cp:revision>13</cp:revision>
  <dcterms:created xsi:type="dcterms:W3CDTF">2025-06-26T06:36:55Z</dcterms:created>
  <dcterms:modified xsi:type="dcterms:W3CDTF">2025-06-29T21:04:10Z</dcterms:modified>
</cp:coreProperties>
</file>